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5"/>
  </p:notesMasterIdLst>
  <p:sldIdLst>
    <p:sldId id="256" r:id="rId2"/>
    <p:sldId id="261" r:id="rId3"/>
    <p:sldId id="262" r:id="rId4"/>
    <p:sldId id="258" r:id="rId5"/>
    <p:sldId id="263" r:id="rId6"/>
    <p:sldId id="266" r:id="rId7"/>
    <p:sldId id="265" r:id="rId8"/>
    <p:sldId id="267" r:id="rId9"/>
    <p:sldId id="268" r:id="rId10"/>
    <p:sldId id="270" r:id="rId11"/>
    <p:sldId id="273" r:id="rId12"/>
    <p:sldId id="272" r:id="rId13"/>
    <p:sldId id="271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733C"/>
    <a:srgbClr val="BF8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9092CE-B037-47D7-9039-A8E478655D7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47B0A05-9825-435C-B223-162EB884BA65}">
      <dgm:prSet/>
      <dgm:spPr>
        <a:solidFill>
          <a:schemeClr val="accent4"/>
        </a:solidFill>
      </dgm:spPr>
      <dgm:t>
        <a:bodyPr/>
        <a:lstStyle/>
        <a:p>
          <a:r>
            <a:rPr lang="en-US" b="1" dirty="0"/>
            <a:t>Late or missed Accident reports</a:t>
          </a:r>
        </a:p>
      </dgm:t>
    </dgm:pt>
    <dgm:pt modelId="{A7F35A4C-3EF9-4B71-968D-2577BAFD4A12}" type="parTrans" cxnId="{EF3A7C8E-2C6F-4467-AA0A-5D3BA99BC59E}">
      <dgm:prSet/>
      <dgm:spPr/>
      <dgm:t>
        <a:bodyPr/>
        <a:lstStyle/>
        <a:p>
          <a:endParaRPr lang="en-US"/>
        </a:p>
      </dgm:t>
    </dgm:pt>
    <dgm:pt modelId="{7594B456-9DF6-46C7-819F-9CF22BE82C6D}" type="sibTrans" cxnId="{EF3A7C8E-2C6F-4467-AA0A-5D3BA99BC59E}">
      <dgm:prSet/>
      <dgm:spPr/>
      <dgm:t>
        <a:bodyPr/>
        <a:lstStyle/>
        <a:p>
          <a:endParaRPr lang="en-US"/>
        </a:p>
      </dgm:t>
    </dgm:pt>
    <dgm:pt modelId="{B1A20D7F-BCCB-4BA8-9999-68341DB5590E}">
      <dgm:prSet custT="1"/>
      <dgm:spPr>
        <a:solidFill>
          <a:srgbClr val="FE733C"/>
        </a:solidFill>
      </dgm:spPr>
      <dgm:t>
        <a:bodyPr/>
        <a:lstStyle/>
        <a:p>
          <a:r>
            <a:rPr lang="en-US" sz="2500" kern="1200" dirty="0"/>
            <a:t> </a:t>
          </a:r>
          <a:r>
            <a:rPr lang="en-US" sz="2500" b="1" kern="1200" dirty="0">
              <a:solidFill>
                <a:prstClr val="white"/>
              </a:solidFill>
              <a:latin typeface="Grandview Display"/>
              <a:ea typeface="+mn-ea"/>
              <a:cs typeface="+mn-cs"/>
            </a:rPr>
            <a:t>Manual calls: unclear and partial</a:t>
          </a:r>
        </a:p>
      </dgm:t>
    </dgm:pt>
    <dgm:pt modelId="{9F344760-73E4-47ED-BD1B-51085731496A}" type="parTrans" cxnId="{6C391874-F470-48C4-A759-F671378CD784}">
      <dgm:prSet/>
      <dgm:spPr/>
      <dgm:t>
        <a:bodyPr/>
        <a:lstStyle/>
        <a:p>
          <a:endParaRPr lang="en-US"/>
        </a:p>
      </dgm:t>
    </dgm:pt>
    <dgm:pt modelId="{FE0658AA-7061-4C7A-B5A7-C3DE9B376E46}" type="sibTrans" cxnId="{6C391874-F470-48C4-A759-F671378CD784}">
      <dgm:prSet/>
      <dgm:spPr/>
      <dgm:t>
        <a:bodyPr/>
        <a:lstStyle/>
        <a:p>
          <a:endParaRPr lang="en-US"/>
        </a:p>
      </dgm:t>
    </dgm:pt>
    <dgm:pt modelId="{A5076F3D-AE5C-4B59-AB5B-88B684B8D527}">
      <dgm:prSet custT="1"/>
      <dgm:spPr/>
      <dgm:t>
        <a:bodyPr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prstClr val="white"/>
              </a:solidFill>
              <a:latin typeface="Grandview Display"/>
              <a:ea typeface="+mn-ea"/>
              <a:cs typeface="+mn-cs"/>
            </a:rPr>
            <a:t>Lack of key info</a:t>
          </a:r>
        </a:p>
      </dgm:t>
    </dgm:pt>
    <dgm:pt modelId="{7A3730D7-6A9A-49C6-B60D-615484C98455}" type="parTrans" cxnId="{5E1BE871-0DE7-4F37-8CE3-E7E5FF85A3F3}">
      <dgm:prSet/>
      <dgm:spPr/>
      <dgm:t>
        <a:bodyPr/>
        <a:lstStyle/>
        <a:p>
          <a:endParaRPr lang="en-US"/>
        </a:p>
      </dgm:t>
    </dgm:pt>
    <dgm:pt modelId="{EB1828B6-5A7C-4F81-8FB4-9018E379B367}" type="sibTrans" cxnId="{5E1BE871-0DE7-4F37-8CE3-E7E5FF85A3F3}">
      <dgm:prSet/>
      <dgm:spPr/>
      <dgm:t>
        <a:bodyPr/>
        <a:lstStyle/>
        <a:p>
          <a:endParaRPr lang="en-US"/>
        </a:p>
      </dgm:t>
    </dgm:pt>
    <dgm:pt modelId="{A901823B-6333-4359-A495-0C18E64FFDF6}">
      <dgm:prSet custT="1"/>
      <dgm:spPr>
        <a:solidFill>
          <a:srgbClr val="FE733C"/>
        </a:solidFill>
      </dgm:spPr>
      <dgm:t>
        <a:bodyPr/>
        <a:lstStyle/>
        <a:p>
          <a:r>
            <a:rPr lang="en-US" sz="2500" b="1" kern="1200" dirty="0">
              <a:solidFill>
                <a:prstClr val="white"/>
              </a:solidFill>
              <a:latin typeface="Grandview Display"/>
              <a:ea typeface="+mn-ea"/>
              <a:cs typeface="+mn-cs"/>
            </a:rPr>
            <a:t>No reports in remote areas</a:t>
          </a:r>
        </a:p>
      </dgm:t>
    </dgm:pt>
    <dgm:pt modelId="{77EA6B7E-9EBB-45F7-A9E3-652FA7DA94DD}" type="parTrans" cxnId="{6C07AC79-A1D9-4C02-BD07-7A9F80EDB6E3}">
      <dgm:prSet/>
      <dgm:spPr/>
      <dgm:t>
        <a:bodyPr/>
        <a:lstStyle/>
        <a:p>
          <a:endParaRPr lang="en-US"/>
        </a:p>
      </dgm:t>
    </dgm:pt>
    <dgm:pt modelId="{A0D147AE-B84F-46F1-AAC7-5FA77A41363B}" type="sibTrans" cxnId="{6C07AC79-A1D9-4C02-BD07-7A9F80EDB6E3}">
      <dgm:prSet/>
      <dgm:spPr/>
      <dgm:t>
        <a:bodyPr/>
        <a:lstStyle/>
        <a:p>
          <a:endParaRPr lang="en-US"/>
        </a:p>
      </dgm:t>
    </dgm:pt>
    <dgm:pt modelId="{70CCFCE2-99A0-4399-954A-2C312BF84853}">
      <dgm:prSet custT="1"/>
      <dgm:spPr>
        <a:solidFill>
          <a:srgbClr val="FF0000"/>
        </a:solidFill>
      </dgm:spPr>
      <dgm:t>
        <a:bodyPr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solidFill>
                <a:prstClr val="white"/>
              </a:solidFill>
              <a:latin typeface="Grandview Display"/>
              <a:ea typeface="+mn-ea"/>
              <a:cs typeface="+mn-cs"/>
            </a:rPr>
            <a:t>🕒</a:t>
          </a:r>
          <a:r>
            <a:rPr lang="en-US" sz="2500" b="1" kern="1200" dirty="0">
              <a:solidFill>
                <a:prstClr val="white"/>
              </a:solidFill>
              <a:latin typeface="Grandview Display"/>
              <a:ea typeface="+mn-ea"/>
              <a:cs typeface="+mn-cs"/>
            </a:rPr>
            <a:t> Increase </a:t>
          </a:r>
          <a:r>
            <a:rPr lang="it-IT" sz="2500" b="1" kern="1200" dirty="0" err="1">
              <a:solidFill>
                <a:prstClr val="white"/>
              </a:solidFill>
              <a:latin typeface="Grandview Display"/>
              <a:ea typeface="+mn-ea"/>
              <a:cs typeface="+mn-cs"/>
            </a:rPr>
            <a:t>danger</a:t>
          </a:r>
          <a:r>
            <a:rPr lang="en-US" sz="2500" b="1" kern="1200" dirty="0">
              <a:solidFill>
                <a:prstClr val="white"/>
              </a:solidFill>
              <a:latin typeface="Grandview Display"/>
              <a:ea typeface="+mn-ea"/>
              <a:cs typeface="+mn-cs"/>
            </a:rPr>
            <a:t> and delays intervention</a:t>
          </a:r>
          <a:endParaRPr lang="it-IT" sz="2500" b="1" kern="1200" dirty="0">
            <a:solidFill>
              <a:prstClr val="white"/>
            </a:solidFill>
            <a:latin typeface="Grandview Display"/>
            <a:ea typeface="+mn-ea"/>
            <a:cs typeface="+mn-cs"/>
          </a:endParaRPr>
        </a:p>
      </dgm:t>
    </dgm:pt>
    <dgm:pt modelId="{86FBDB67-DE5D-4819-B528-20DAFEA9982F}" type="parTrans" cxnId="{63701142-03F8-4193-BB6A-B52FDFB27FFF}">
      <dgm:prSet/>
      <dgm:spPr/>
      <dgm:t>
        <a:bodyPr/>
        <a:lstStyle/>
        <a:p>
          <a:endParaRPr lang="it-IT"/>
        </a:p>
      </dgm:t>
    </dgm:pt>
    <dgm:pt modelId="{CEDD28FB-ECB2-47FB-A931-409782A71546}" type="sibTrans" cxnId="{63701142-03F8-4193-BB6A-B52FDFB27FFF}">
      <dgm:prSet/>
      <dgm:spPr/>
      <dgm:t>
        <a:bodyPr/>
        <a:lstStyle/>
        <a:p>
          <a:endParaRPr lang="it-IT"/>
        </a:p>
      </dgm:t>
    </dgm:pt>
    <dgm:pt modelId="{41C92B1E-E7E1-42E7-92AB-231EA9484A5A}" type="pres">
      <dgm:prSet presAssocID="{4B9092CE-B037-47D7-9039-A8E478655D76}" presName="diagram" presStyleCnt="0">
        <dgm:presLayoutVars>
          <dgm:dir/>
          <dgm:resizeHandles val="exact"/>
        </dgm:presLayoutVars>
      </dgm:prSet>
      <dgm:spPr/>
    </dgm:pt>
    <dgm:pt modelId="{3F7975B8-D60E-49ED-84E2-C709690CDFF9}" type="pres">
      <dgm:prSet presAssocID="{A47B0A05-9825-435C-B223-162EB884BA65}" presName="node" presStyleLbl="node1" presStyleIdx="0" presStyleCnt="5">
        <dgm:presLayoutVars>
          <dgm:bulletEnabled val="1"/>
        </dgm:presLayoutVars>
      </dgm:prSet>
      <dgm:spPr/>
    </dgm:pt>
    <dgm:pt modelId="{EB7645AA-76D8-4120-AEEC-45D60116EC0A}" type="pres">
      <dgm:prSet presAssocID="{7594B456-9DF6-46C7-819F-9CF22BE82C6D}" presName="sibTrans" presStyleCnt="0"/>
      <dgm:spPr/>
    </dgm:pt>
    <dgm:pt modelId="{2725578D-6021-4C8A-8887-9D5EC971628C}" type="pres">
      <dgm:prSet presAssocID="{B1A20D7F-BCCB-4BA8-9999-68341DB5590E}" presName="node" presStyleLbl="node1" presStyleIdx="1" presStyleCnt="5">
        <dgm:presLayoutVars>
          <dgm:bulletEnabled val="1"/>
        </dgm:presLayoutVars>
      </dgm:prSet>
      <dgm:spPr/>
    </dgm:pt>
    <dgm:pt modelId="{A9B2CD6B-6C9A-4A1C-9281-2EA57493013E}" type="pres">
      <dgm:prSet presAssocID="{FE0658AA-7061-4C7A-B5A7-C3DE9B376E46}" presName="sibTrans" presStyleCnt="0"/>
      <dgm:spPr/>
    </dgm:pt>
    <dgm:pt modelId="{E3E08F50-3401-4C73-87B1-A586B282ACF4}" type="pres">
      <dgm:prSet presAssocID="{A5076F3D-AE5C-4B59-AB5B-88B684B8D527}" presName="node" presStyleLbl="node1" presStyleIdx="2" presStyleCnt="5">
        <dgm:presLayoutVars>
          <dgm:bulletEnabled val="1"/>
        </dgm:presLayoutVars>
      </dgm:prSet>
      <dgm:spPr/>
    </dgm:pt>
    <dgm:pt modelId="{AAD29599-C2D4-49BB-9A14-614B963EC5AA}" type="pres">
      <dgm:prSet presAssocID="{EB1828B6-5A7C-4F81-8FB4-9018E379B367}" presName="sibTrans" presStyleCnt="0"/>
      <dgm:spPr/>
    </dgm:pt>
    <dgm:pt modelId="{02EDE845-FBF3-4D65-BCC7-A61D9780F8B8}" type="pres">
      <dgm:prSet presAssocID="{A901823B-6333-4359-A495-0C18E64FFDF6}" presName="node" presStyleLbl="node1" presStyleIdx="3" presStyleCnt="5">
        <dgm:presLayoutVars>
          <dgm:bulletEnabled val="1"/>
        </dgm:presLayoutVars>
      </dgm:prSet>
      <dgm:spPr/>
    </dgm:pt>
    <dgm:pt modelId="{9FBAAA51-894F-43CD-A5ED-BE619CA183A3}" type="pres">
      <dgm:prSet presAssocID="{A0D147AE-B84F-46F1-AAC7-5FA77A41363B}" presName="sibTrans" presStyleCnt="0"/>
      <dgm:spPr/>
    </dgm:pt>
    <dgm:pt modelId="{4BA1AB46-9016-4805-AE06-97F027AB16FA}" type="pres">
      <dgm:prSet presAssocID="{70CCFCE2-99A0-4399-954A-2C312BF84853}" presName="node" presStyleLbl="node1" presStyleIdx="4" presStyleCnt="5">
        <dgm:presLayoutVars>
          <dgm:bulletEnabled val="1"/>
        </dgm:presLayoutVars>
      </dgm:prSet>
      <dgm:spPr/>
    </dgm:pt>
  </dgm:ptLst>
  <dgm:cxnLst>
    <dgm:cxn modelId="{872DDD27-D98A-4007-81F9-66D585618046}" type="presOf" srcId="{A901823B-6333-4359-A495-0C18E64FFDF6}" destId="{02EDE845-FBF3-4D65-BCC7-A61D9780F8B8}" srcOrd="0" destOrd="0" presId="urn:microsoft.com/office/officeart/2005/8/layout/default"/>
    <dgm:cxn modelId="{C9606234-6571-48C6-A367-48FF62F7C7A3}" type="presOf" srcId="{A47B0A05-9825-435C-B223-162EB884BA65}" destId="{3F7975B8-D60E-49ED-84E2-C709690CDFF9}" srcOrd="0" destOrd="0" presId="urn:microsoft.com/office/officeart/2005/8/layout/default"/>
    <dgm:cxn modelId="{63701142-03F8-4193-BB6A-B52FDFB27FFF}" srcId="{4B9092CE-B037-47D7-9039-A8E478655D76}" destId="{70CCFCE2-99A0-4399-954A-2C312BF84853}" srcOrd="4" destOrd="0" parTransId="{86FBDB67-DE5D-4819-B528-20DAFEA9982F}" sibTransId="{CEDD28FB-ECB2-47FB-A931-409782A71546}"/>
    <dgm:cxn modelId="{9CD3F649-AB93-4D00-864F-42809243A921}" type="presOf" srcId="{B1A20D7F-BCCB-4BA8-9999-68341DB5590E}" destId="{2725578D-6021-4C8A-8887-9D5EC971628C}" srcOrd="0" destOrd="0" presId="urn:microsoft.com/office/officeart/2005/8/layout/default"/>
    <dgm:cxn modelId="{5E1BE871-0DE7-4F37-8CE3-E7E5FF85A3F3}" srcId="{4B9092CE-B037-47D7-9039-A8E478655D76}" destId="{A5076F3D-AE5C-4B59-AB5B-88B684B8D527}" srcOrd="2" destOrd="0" parTransId="{7A3730D7-6A9A-49C6-B60D-615484C98455}" sibTransId="{EB1828B6-5A7C-4F81-8FB4-9018E379B367}"/>
    <dgm:cxn modelId="{6C391874-F470-48C4-A759-F671378CD784}" srcId="{4B9092CE-B037-47D7-9039-A8E478655D76}" destId="{B1A20D7F-BCCB-4BA8-9999-68341DB5590E}" srcOrd="1" destOrd="0" parTransId="{9F344760-73E4-47ED-BD1B-51085731496A}" sibTransId="{FE0658AA-7061-4C7A-B5A7-C3DE9B376E46}"/>
    <dgm:cxn modelId="{6C07AC79-A1D9-4C02-BD07-7A9F80EDB6E3}" srcId="{4B9092CE-B037-47D7-9039-A8E478655D76}" destId="{A901823B-6333-4359-A495-0C18E64FFDF6}" srcOrd="3" destOrd="0" parTransId="{77EA6B7E-9EBB-45F7-A9E3-652FA7DA94DD}" sibTransId="{A0D147AE-B84F-46F1-AAC7-5FA77A41363B}"/>
    <dgm:cxn modelId="{EF3A7C8E-2C6F-4467-AA0A-5D3BA99BC59E}" srcId="{4B9092CE-B037-47D7-9039-A8E478655D76}" destId="{A47B0A05-9825-435C-B223-162EB884BA65}" srcOrd="0" destOrd="0" parTransId="{A7F35A4C-3EF9-4B71-968D-2577BAFD4A12}" sibTransId="{7594B456-9DF6-46C7-819F-9CF22BE82C6D}"/>
    <dgm:cxn modelId="{1B9CDCB3-C0BA-42DB-A8DB-2CEA24C37B6C}" type="presOf" srcId="{4B9092CE-B037-47D7-9039-A8E478655D76}" destId="{41C92B1E-E7E1-42E7-92AB-231EA9484A5A}" srcOrd="0" destOrd="0" presId="urn:microsoft.com/office/officeart/2005/8/layout/default"/>
    <dgm:cxn modelId="{501A5BFD-3FCC-4FFB-ADB2-7122A2FD19E4}" type="presOf" srcId="{70CCFCE2-99A0-4399-954A-2C312BF84853}" destId="{4BA1AB46-9016-4805-AE06-97F027AB16FA}" srcOrd="0" destOrd="0" presId="urn:microsoft.com/office/officeart/2005/8/layout/default"/>
    <dgm:cxn modelId="{1D5E70FF-D998-4515-85DD-036E1F80EC1E}" type="presOf" srcId="{A5076F3D-AE5C-4B59-AB5B-88B684B8D527}" destId="{E3E08F50-3401-4C73-87B1-A586B282ACF4}" srcOrd="0" destOrd="0" presId="urn:microsoft.com/office/officeart/2005/8/layout/default"/>
    <dgm:cxn modelId="{1F485444-2C10-435A-BB21-B29A614A1410}" type="presParOf" srcId="{41C92B1E-E7E1-42E7-92AB-231EA9484A5A}" destId="{3F7975B8-D60E-49ED-84E2-C709690CDFF9}" srcOrd="0" destOrd="0" presId="urn:microsoft.com/office/officeart/2005/8/layout/default"/>
    <dgm:cxn modelId="{B0E5EC17-C76F-4295-85EC-68D6F07881D4}" type="presParOf" srcId="{41C92B1E-E7E1-42E7-92AB-231EA9484A5A}" destId="{EB7645AA-76D8-4120-AEEC-45D60116EC0A}" srcOrd="1" destOrd="0" presId="urn:microsoft.com/office/officeart/2005/8/layout/default"/>
    <dgm:cxn modelId="{3EA20E8D-AB62-44D9-A391-A7E2CF44CCB6}" type="presParOf" srcId="{41C92B1E-E7E1-42E7-92AB-231EA9484A5A}" destId="{2725578D-6021-4C8A-8887-9D5EC971628C}" srcOrd="2" destOrd="0" presId="urn:microsoft.com/office/officeart/2005/8/layout/default"/>
    <dgm:cxn modelId="{9859F6F5-3D6A-4531-AD84-BE589CD7B1C7}" type="presParOf" srcId="{41C92B1E-E7E1-42E7-92AB-231EA9484A5A}" destId="{A9B2CD6B-6C9A-4A1C-9281-2EA57493013E}" srcOrd="3" destOrd="0" presId="urn:microsoft.com/office/officeart/2005/8/layout/default"/>
    <dgm:cxn modelId="{95DA5735-C56A-4A0F-B42F-669F4286FE6B}" type="presParOf" srcId="{41C92B1E-E7E1-42E7-92AB-231EA9484A5A}" destId="{E3E08F50-3401-4C73-87B1-A586B282ACF4}" srcOrd="4" destOrd="0" presId="urn:microsoft.com/office/officeart/2005/8/layout/default"/>
    <dgm:cxn modelId="{A9506215-5310-412E-A158-5CC9D36F5443}" type="presParOf" srcId="{41C92B1E-E7E1-42E7-92AB-231EA9484A5A}" destId="{AAD29599-C2D4-49BB-9A14-614B963EC5AA}" srcOrd="5" destOrd="0" presId="urn:microsoft.com/office/officeart/2005/8/layout/default"/>
    <dgm:cxn modelId="{C0127AD6-AE67-4C83-B0D7-BC2240EC0036}" type="presParOf" srcId="{41C92B1E-E7E1-42E7-92AB-231EA9484A5A}" destId="{02EDE845-FBF3-4D65-BCC7-A61D9780F8B8}" srcOrd="6" destOrd="0" presId="urn:microsoft.com/office/officeart/2005/8/layout/default"/>
    <dgm:cxn modelId="{9524909A-FEE4-42AB-9258-42F442B19FA1}" type="presParOf" srcId="{41C92B1E-E7E1-42E7-92AB-231EA9484A5A}" destId="{9FBAAA51-894F-43CD-A5ED-BE619CA183A3}" srcOrd="7" destOrd="0" presId="urn:microsoft.com/office/officeart/2005/8/layout/default"/>
    <dgm:cxn modelId="{A5FCA13D-7070-477E-BA34-3D3859268CAC}" type="presParOf" srcId="{41C92B1E-E7E1-42E7-92AB-231EA9484A5A}" destId="{4BA1AB46-9016-4805-AE06-97F027AB16F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1262BA-13AE-48B5-B010-6AD01F7EC777}" type="doc">
      <dgm:prSet loTypeId="urn:microsoft.com/office/officeart/2018/2/layout/IconLabelList" loCatId="icon" qsTypeId="urn:microsoft.com/office/officeart/2005/8/quickstyle/simple3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3CBFDE9-AE3B-4AFC-8B95-CC59891E1C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Road </a:t>
          </a:r>
          <a:r>
            <a:rPr lang="en-US" sz="2000" b="1" dirty="0"/>
            <a:t>accidents</a:t>
          </a:r>
          <a:r>
            <a:rPr lang="en-US" sz="1800" b="1" dirty="0"/>
            <a:t> need fast detection </a:t>
          </a:r>
        </a:p>
      </dgm:t>
    </dgm:pt>
    <dgm:pt modelId="{548F96B1-04A3-4528-864F-CF4DB9D35AE6}" type="parTrans" cxnId="{3288EA4C-4A0E-4382-9674-5F8B680D97E2}">
      <dgm:prSet/>
      <dgm:spPr/>
      <dgm:t>
        <a:bodyPr/>
        <a:lstStyle/>
        <a:p>
          <a:endParaRPr lang="en-US"/>
        </a:p>
      </dgm:t>
    </dgm:pt>
    <dgm:pt modelId="{C0B4AE46-2201-4E72-AA2F-7F804DA59029}" type="sibTrans" cxnId="{3288EA4C-4A0E-4382-9674-5F8B680D97E2}">
      <dgm:prSet/>
      <dgm:spPr/>
      <dgm:t>
        <a:bodyPr/>
        <a:lstStyle/>
        <a:p>
          <a:endParaRPr lang="en-US"/>
        </a:p>
      </dgm:t>
    </dgm:pt>
    <dgm:pt modelId="{DAE0C91F-834D-4DC4-8C43-4FCC20DC83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randview Display"/>
              <a:ea typeface="+mn-ea"/>
              <a:cs typeface="+mn-cs"/>
            </a:rPr>
            <a:t>Drones provide real-time aerial views  </a:t>
          </a:r>
        </a:p>
      </dgm:t>
    </dgm:pt>
    <dgm:pt modelId="{5FB35A0C-B0D6-45A9-A6A7-03F84A69DF4A}" type="parTrans" cxnId="{668746EB-49A6-4FE1-9E10-53E03ECE2DDA}">
      <dgm:prSet/>
      <dgm:spPr/>
      <dgm:t>
        <a:bodyPr/>
        <a:lstStyle/>
        <a:p>
          <a:endParaRPr lang="en-US"/>
        </a:p>
      </dgm:t>
    </dgm:pt>
    <dgm:pt modelId="{D501B929-17F9-42B0-BB2E-1EE324D27D79}" type="sibTrans" cxnId="{668746EB-49A6-4FE1-9E10-53E03ECE2DDA}">
      <dgm:prSet/>
      <dgm:spPr/>
      <dgm:t>
        <a:bodyPr/>
        <a:lstStyle/>
        <a:p>
          <a:endParaRPr lang="en-US"/>
        </a:p>
      </dgm:t>
    </dgm:pt>
    <dgm:pt modelId="{C1C32637-375B-4219-AB16-0D1354840AC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randview Display"/>
              <a:ea typeface="+mn-ea"/>
              <a:cs typeface="+mn-cs"/>
            </a:rPr>
            <a:t>Classic detectors have fixed object classes  </a:t>
          </a:r>
        </a:p>
      </dgm:t>
    </dgm:pt>
    <dgm:pt modelId="{FBF8D0D2-A48B-4F60-B90C-EBF56ABC49D4}" type="parTrans" cxnId="{A8D4FFE4-F1EC-443A-AB74-F6C2CAC18C0E}">
      <dgm:prSet/>
      <dgm:spPr/>
      <dgm:t>
        <a:bodyPr/>
        <a:lstStyle/>
        <a:p>
          <a:endParaRPr lang="en-US"/>
        </a:p>
      </dgm:t>
    </dgm:pt>
    <dgm:pt modelId="{708731AA-631C-4DC3-8B36-A184431FC10B}" type="sibTrans" cxnId="{A8D4FFE4-F1EC-443A-AB74-F6C2CAC18C0E}">
      <dgm:prSet/>
      <dgm:spPr/>
      <dgm:t>
        <a:bodyPr/>
        <a:lstStyle/>
        <a:p>
          <a:endParaRPr lang="en-US"/>
        </a:p>
      </dgm:t>
    </dgm:pt>
    <dgm:pt modelId="{C5B61F62-ECAB-4159-95C3-98269AE889C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Training for every crash type isn’t scalable  </a:t>
          </a:r>
        </a:p>
      </dgm:t>
    </dgm:pt>
    <dgm:pt modelId="{9E3B8665-AA7E-4B8B-A709-D3022603DD1A}" type="parTrans" cxnId="{49E323D1-2BAB-451B-8A9B-F4E407D38983}">
      <dgm:prSet/>
      <dgm:spPr/>
      <dgm:t>
        <a:bodyPr/>
        <a:lstStyle/>
        <a:p>
          <a:endParaRPr lang="en-US"/>
        </a:p>
      </dgm:t>
    </dgm:pt>
    <dgm:pt modelId="{53BC41B6-9671-421F-B274-327C7F9B6EAE}" type="sibTrans" cxnId="{49E323D1-2BAB-451B-8A9B-F4E407D38983}">
      <dgm:prSet/>
      <dgm:spPr/>
      <dgm:t>
        <a:bodyPr/>
        <a:lstStyle/>
        <a:p>
          <a:endParaRPr lang="en-US"/>
        </a:p>
      </dgm:t>
    </dgm:pt>
    <dgm:pt modelId="{360E3D6E-CE41-4EE2-B4AC-2FA5A7B397C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Zero-shot models adapt via text prompts</a:t>
          </a:r>
        </a:p>
      </dgm:t>
    </dgm:pt>
    <dgm:pt modelId="{5BB53F4A-0A5B-4C25-AAB4-6FA91E1D0523}" type="parTrans" cxnId="{6D366C9F-9F75-45B2-9FED-F0B586EC8B82}">
      <dgm:prSet/>
      <dgm:spPr/>
      <dgm:t>
        <a:bodyPr/>
        <a:lstStyle/>
        <a:p>
          <a:endParaRPr lang="en-US"/>
        </a:p>
      </dgm:t>
    </dgm:pt>
    <dgm:pt modelId="{A737ED5B-E9A4-4522-A450-05D4F70A73D7}" type="sibTrans" cxnId="{6D366C9F-9F75-45B2-9FED-F0B586EC8B82}">
      <dgm:prSet/>
      <dgm:spPr/>
      <dgm:t>
        <a:bodyPr/>
        <a:lstStyle/>
        <a:p>
          <a:endParaRPr lang="en-US"/>
        </a:p>
      </dgm:t>
    </dgm:pt>
    <dgm:pt modelId="{548FF248-D2B7-41D8-B19A-1611A093A5F2}" type="pres">
      <dgm:prSet presAssocID="{6D1262BA-13AE-48B5-B010-6AD01F7EC777}" presName="root" presStyleCnt="0">
        <dgm:presLayoutVars>
          <dgm:dir/>
          <dgm:resizeHandles val="exact"/>
        </dgm:presLayoutVars>
      </dgm:prSet>
      <dgm:spPr/>
    </dgm:pt>
    <dgm:pt modelId="{C34872A7-46F9-4DBD-BAC5-422C7D5764E7}" type="pres">
      <dgm:prSet presAssocID="{63CBFDE9-AE3B-4AFC-8B95-CC59891E1C04}" presName="compNode" presStyleCnt="0"/>
      <dgm:spPr/>
    </dgm:pt>
    <dgm:pt modelId="{D5E96782-996E-42D0-AEDB-C0C00E47851E}" type="pres">
      <dgm:prSet presAssocID="{63CBFDE9-AE3B-4AFC-8B95-CC59891E1C0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utomobile"/>
        </a:ext>
      </dgm:extLst>
    </dgm:pt>
    <dgm:pt modelId="{03E9A8E5-1053-4168-AC58-FCD1921A13E0}" type="pres">
      <dgm:prSet presAssocID="{63CBFDE9-AE3B-4AFC-8B95-CC59891E1C04}" presName="spaceRect" presStyleCnt="0"/>
      <dgm:spPr/>
    </dgm:pt>
    <dgm:pt modelId="{A6580785-70D2-436C-ACFD-865C50CE6B05}" type="pres">
      <dgm:prSet presAssocID="{63CBFDE9-AE3B-4AFC-8B95-CC59891E1C04}" presName="textRect" presStyleLbl="revTx" presStyleIdx="0" presStyleCnt="5">
        <dgm:presLayoutVars>
          <dgm:chMax val="1"/>
          <dgm:chPref val="1"/>
        </dgm:presLayoutVars>
      </dgm:prSet>
      <dgm:spPr/>
    </dgm:pt>
    <dgm:pt modelId="{F8D2B286-C1CC-4249-8345-D24D07D68154}" type="pres">
      <dgm:prSet presAssocID="{C0B4AE46-2201-4E72-AA2F-7F804DA59029}" presName="sibTrans" presStyleCnt="0"/>
      <dgm:spPr/>
    </dgm:pt>
    <dgm:pt modelId="{1BBAE3F0-9D7F-4EF5-9ED3-CA2EC6E5BCBD}" type="pres">
      <dgm:prSet presAssocID="{DAE0C91F-834D-4DC4-8C43-4FCC20DC831C}" presName="compNode" presStyleCnt="0"/>
      <dgm:spPr/>
    </dgm:pt>
    <dgm:pt modelId="{56CCAF69-E135-44F8-915A-0007DC5769B0}" type="pres">
      <dgm:prSet presAssocID="{DAE0C91F-834D-4DC4-8C43-4FCC20DC831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icottero"/>
        </a:ext>
      </dgm:extLst>
    </dgm:pt>
    <dgm:pt modelId="{6EEECC8D-7908-4031-B73D-670D6C14A51D}" type="pres">
      <dgm:prSet presAssocID="{DAE0C91F-834D-4DC4-8C43-4FCC20DC831C}" presName="spaceRect" presStyleCnt="0"/>
      <dgm:spPr/>
    </dgm:pt>
    <dgm:pt modelId="{8E8E3258-0581-4A08-B49C-9F7E0CDB6269}" type="pres">
      <dgm:prSet presAssocID="{DAE0C91F-834D-4DC4-8C43-4FCC20DC831C}" presName="textRect" presStyleLbl="revTx" presStyleIdx="1" presStyleCnt="5">
        <dgm:presLayoutVars>
          <dgm:chMax val="1"/>
          <dgm:chPref val="1"/>
        </dgm:presLayoutVars>
      </dgm:prSet>
      <dgm:spPr/>
    </dgm:pt>
    <dgm:pt modelId="{29D544FB-E7C6-4110-9CE5-8C54A51C237C}" type="pres">
      <dgm:prSet presAssocID="{D501B929-17F9-42B0-BB2E-1EE324D27D79}" presName="sibTrans" presStyleCnt="0"/>
      <dgm:spPr/>
    </dgm:pt>
    <dgm:pt modelId="{E25F802D-CF01-474A-A003-A64C59A417D7}" type="pres">
      <dgm:prSet presAssocID="{C1C32637-375B-4219-AB16-0D1354840AC8}" presName="compNode" presStyleCnt="0"/>
      <dgm:spPr/>
    </dgm:pt>
    <dgm:pt modelId="{4C1FE4BE-5087-4D30-A1D8-B8791EE456B2}" type="pres">
      <dgm:prSet presAssocID="{C1C32637-375B-4219-AB16-0D1354840AC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sa"/>
        </a:ext>
      </dgm:extLst>
    </dgm:pt>
    <dgm:pt modelId="{CBE5FBCB-9D98-4B43-9ED2-5919948D0B41}" type="pres">
      <dgm:prSet presAssocID="{C1C32637-375B-4219-AB16-0D1354840AC8}" presName="spaceRect" presStyleCnt="0"/>
      <dgm:spPr/>
    </dgm:pt>
    <dgm:pt modelId="{E7E07348-1F5A-4A78-A7C5-3DE0BA9B1BE1}" type="pres">
      <dgm:prSet presAssocID="{C1C32637-375B-4219-AB16-0D1354840AC8}" presName="textRect" presStyleLbl="revTx" presStyleIdx="2" presStyleCnt="5">
        <dgm:presLayoutVars>
          <dgm:chMax val="1"/>
          <dgm:chPref val="1"/>
        </dgm:presLayoutVars>
      </dgm:prSet>
      <dgm:spPr/>
    </dgm:pt>
    <dgm:pt modelId="{E158CAEC-D297-4509-AC60-E5ECC77AD66D}" type="pres">
      <dgm:prSet presAssocID="{708731AA-631C-4DC3-8B36-A184431FC10B}" presName="sibTrans" presStyleCnt="0"/>
      <dgm:spPr/>
    </dgm:pt>
    <dgm:pt modelId="{72878625-B859-4A40-BA3D-A9A33F69F88A}" type="pres">
      <dgm:prSet presAssocID="{C5B61F62-ECAB-4159-95C3-98269AE889CB}" presName="compNode" presStyleCnt="0"/>
      <dgm:spPr/>
    </dgm:pt>
    <dgm:pt modelId="{483F201A-9370-443B-A852-F1DE0F855CCC}" type="pres">
      <dgm:prSet presAssocID="{C5B61F62-ECAB-4159-95C3-98269AE889C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ente"/>
        </a:ext>
      </dgm:extLst>
    </dgm:pt>
    <dgm:pt modelId="{516494AE-2B4B-4C4E-9705-D21AD7BE2995}" type="pres">
      <dgm:prSet presAssocID="{C5B61F62-ECAB-4159-95C3-98269AE889CB}" presName="spaceRect" presStyleCnt="0"/>
      <dgm:spPr/>
    </dgm:pt>
    <dgm:pt modelId="{5B4E34E9-D6BF-4A05-9A0C-840F03FF3C99}" type="pres">
      <dgm:prSet presAssocID="{C5B61F62-ECAB-4159-95C3-98269AE889CB}" presName="textRect" presStyleLbl="revTx" presStyleIdx="3" presStyleCnt="5">
        <dgm:presLayoutVars>
          <dgm:chMax val="1"/>
          <dgm:chPref val="1"/>
        </dgm:presLayoutVars>
      </dgm:prSet>
      <dgm:spPr/>
    </dgm:pt>
    <dgm:pt modelId="{49A9B10A-9CE1-4CCD-B5D9-E1FF98C8043D}" type="pres">
      <dgm:prSet presAssocID="{53BC41B6-9671-421F-B274-327C7F9B6EAE}" presName="sibTrans" presStyleCnt="0"/>
      <dgm:spPr/>
    </dgm:pt>
    <dgm:pt modelId="{BBA57957-A894-4E0A-909F-4B833FC33675}" type="pres">
      <dgm:prSet presAssocID="{360E3D6E-CE41-4EE2-B4AC-2FA5A7B397C0}" presName="compNode" presStyleCnt="0"/>
      <dgm:spPr/>
    </dgm:pt>
    <dgm:pt modelId="{639CFB38-8A30-406A-AD85-732F742A1155}" type="pres">
      <dgm:prSet presAssocID="{360E3D6E-CE41-4EE2-B4AC-2FA5A7B397C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tocamera"/>
        </a:ext>
      </dgm:extLst>
    </dgm:pt>
    <dgm:pt modelId="{B4E01C42-81D4-4886-98CC-0B36C4FC2833}" type="pres">
      <dgm:prSet presAssocID="{360E3D6E-CE41-4EE2-B4AC-2FA5A7B397C0}" presName="spaceRect" presStyleCnt="0"/>
      <dgm:spPr/>
    </dgm:pt>
    <dgm:pt modelId="{8B35CB3D-AB89-49CD-8501-9D21EDFC2DBF}" type="pres">
      <dgm:prSet presAssocID="{360E3D6E-CE41-4EE2-B4AC-2FA5A7B397C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126D702-94FD-4F4F-832C-78B856EC7D6D}" type="presOf" srcId="{6D1262BA-13AE-48B5-B010-6AD01F7EC777}" destId="{548FF248-D2B7-41D8-B19A-1611A093A5F2}" srcOrd="0" destOrd="0" presId="urn:microsoft.com/office/officeart/2018/2/layout/IconLabelList"/>
    <dgm:cxn modelId="{41A8CE6B-884C-4C24-87D2-79A2114677A1}" type="presOf" srcId="{C1C32637-375B-4219-AB16-0D1354840AC8}" destId="{E7E07348-1F5A-4A78-A7C5-3DE0BA9B1BE1}" srcOrd="0" destOrd="0" presId="urn:microsoft.com/office/officeart/2018/2/layout/IconLabelList"/>
    <dgm:cxn modelId="{3288EA4C-4A0E-4382-9674-5F8B680D97E2}" srcId="{6D1262BA-13AE-48B5-B010-6AD01F7EC777}" destId="{63CBFDE9-AE3B-4AFC-8B95-CC59891E1C04}" srcOrd="0" destOrd="0" parTransId="{548F96B1-04A3-4528-864F-CF4DB9D35AE6}" sibTransId="{C0B4AE46-2201-4E72-AA2F-7F804DA59029}"/>
    <dgm:cxn modelId="{3D3BBF70-B15A-4979-8B51-FEC933BBD0E1}" type="presOf" srcId="{DAE0C91F-834D-4DC4-8C43-4FCC20DC831C}" destId="{8E8E3258-0581-4A08-B49C-9F7E0CDB6269}" srcOrd="0" destOrd="0" presId="urn:microsoft.com/office/officeart/2018/2/layout/IconLabelList"/>
    <dgm:cxn modelId="{38E88553-8FEB-40CB-90A1-34ED92ACA3D2}" type="presOf" srcId="{360E3D6E-CE41-4EE2-B4AC-2FA5A7B397C0}" destId="{8B35CB3D-AB89-49CD-8501-9D21EDFC2DBF}" srcOrd="0" destOrd="0" presId="urn:microsoft.com/office/officeart/2018/2/layout/IconLabelList"/>
    <dgm:cxn modelId="{6D366C9F-9F75-45B2-9FED-F0B586EC8B82}" srcId="{6D1262BA-13AE-48B5-B010-6AD01F7EC777}" destId="{360E3D6E-CE41-4EE2-B4AC-2FA5A7B397C0}" srcOrd="4" destOrd="0" parTransId="{5BB53F4A-0A5B-4C25-AAB4-6FA91E1D0523}" sibTransId="{A737ED5B-E9A4-4522-A450-05D4F70A73D7}"/>
    <dgm:cxn modelId="{B5D9CCB0-BEA8-4B3A-B8B8-C46EE2352B4D}" type="presOf" srcId="{C5B61F62-ECAB-4159-95C3-98269AE889CB}" destId="{5B4E34E9-D6BF-4A05-9A0C-840F03FF3C99}" srcOrd="0" destOrd="0" presId="urn:microsoft.com/office/officeart/2018/2/layout/IconLabelList"/>
    <dgm:cxn modelId="{49E323D1-2BAB-451B-8A9B-F4E407D38983}" srcId="{6D1262BA-13AE-48B5-B010-6AD01F7EC777}" destId="{C5B61F62-ECAB-4159-95C3-98269AE889CB}" srcOrd="3" destOrd="0" parTransId="{9E3B8665-AA7E-4B8B-A709-D3022603DD1A}" sibTransId="{53BC41B6-9671-421F-B274-327C7F9B6EAE}"/>
    <dgm:cxn modelId="{A8D4FFE4-F1EC-443A-AB74-F6C2CAC18C0E}" srcId="{6D1262BA-13AE-48B5-B010-6AD01F7EC777}" destId="{C1C32637-375B-4219-AB16-0D1354840AC8}" srcOrd="2" destOrd="0" parTransId="{FBF8D0D2-A48B-4F60-B90C-EBF56ABC49D4}" sibTransId="{708731AA-631C-4DC3-8B36-A184431FC10B}"/>
    <dgm:cxn modelId="{668746EB-49A6-4FE1-9E10-53E03ECE2DDA}" srcId="{6D1262BA-13AE-48B5-B010-6AD01F7EC777}" destId="{DAE0C91F-834D-4DC4-8C43-4FCC20DC831C}" srcOrd="1" destOrd="0" parTransId="{5FB35A0C-B0D6-45A9-A6A7-03F84A69DF4A}" sibTransId="{D501B929-17F9-42B0-BB2E-1EE324D27D79}"/>
    <dgm:cxn modelId="{E67912F1-608A-4288-97A4-4F637EEC8E8F}" type="presOf" srcId="{63CBFDE9-AE3B-4AFC-8B95-CC59891E1C04}" destId="{A6580785-70D2-436C-ACFD-865C50CE6B05}" srcOrd="0" destOrd="0" presId="urn:microsoft.com/office/officeart/2018/2/layout/IconLabelList"/>
    <dgm:cxn modelId="{374F890C-BC72-4126-ADB8-E9E9CC500999}" type="presParOf" srcId="{548FF248-D2B7-41D8-B19A-1611A093A5F2}" destId="{C34872A7-46F9-4DBD-BAC5-422C7D5764E7}" srcOrd="0" destOrd="0" presId="urn:microsoft.com/office/officeart/2018/2/layout/IconLabelList"/>
    <dgm:cxn modelId="{9F030B5D-FEB0-48A0-BBD6-53AE8D1BC20F}" type="presParOf" srcId="{C34872A7-46F9-4DBD-BAC5-422C7D5764E7}" destId="{D5E96782-996E-42D0-AEDB-C0C00E47851E}" srcOrd="0" destOrd="0" presId="urn:microsoft.com/office/officeart/2018/2/layout/IconLabelList"/>
    <dgm:cxn modelId="{895F37BA-12ED-4C14-81AF-CC16A7C97F73}" type="presParOf" srcId="{C34872A7-46F9-4DBD-BAC5-422C7D5764E7}" destId="{03E9A8E5-1053-4168-AC58-FCD1921A13E0}" srcOrd="1" destOrd="0" presId="urn:microsoft.com/office/officeart/2018/2/layout/IconLabelList"/>
    <dgm:cxn modelId="{5AE604C9-8759-4D20-A2BE-904CDD7AEC1B}" type="presParOf" srcId="{C34872A7-46F9-4DBD-BAC5-422C7D5764E7}" destId="{A6580785-70D2-436C-ACFD-865C50CE6B05}" srcOrd="2" destOrd="0" presId="urn:microsoft.com/office/officeart/2018/2/layout/IconLabelList"/>
    <dgm:cxn modelId="{6EF7DADF-028F-453F-9466-D85F576CAE16}" type="presParOf" srcId="{548FF248-D2B7-41D8-B19A-1611A093A5F2}" destId="{F8D2B286-C1CC-4249-8345-D24D07D68154}" srcOrd="1" destOrd="0" presId="urn:microsoft.com/office/officeart/2018/2/layout/IconLabelList"/>
    <dgm:cxn modelId="{78797B4D-8F48-4F50-9F85-6105F5C29701}" type="presParOf" srcId="{548FF248-D2B7-41D8-B19A-1611A093A5F2}" destId="{1BBAE3F0-9D7F-4EF5-9ED3-CA2EC6E5BCBD}" srcOrd="2" destOrd="0" presId="urn:microsoft.com/office/officeart/2018/2/layout/IconLabelList"/>
    <dgm:cxn modelId="{2E90337A-044A-4252-A184-C2361CB2DCC9}" type="presParOf" srcId="{1BBAE3F0-9D7F-4EF5-9ED3-CA2EC6E5BCBD}" destId="{56CCAF69-E135-44F8-915A-0007DC5769B0}" srcOrd="0" destOrd="0" presId="urn:microsoft.com/office/officeart/2018/2/layout/IconLabelList"/>
    <dgm:cxn modelId="{81796E78-20E7-4AF1-8B75-61B94FB55800}" type="presParOf" srcId="{1BBAE3F0-9D7F-4EF5-9ED3-CA2EC6E5BCBD}" destId="{6EEECC8D-7908-4031-B73D-670D6C14A51D}" srcOrd="1" destOrd="0" presId="urn:microsoft.com/office/officeart/2018/2/layout/IconLabelList"/>
    <dgm:cxn modelId="{6933FA1B-2176-4B92-82A9-C27DB924F02B}" type="presParOf" srcId="{1BBAE3F0-9D7F-4EF5-9ED3-CA2EC6E5BCBD}" destId="{8E8E3258-0581-4A08-B49C-9F7E0CDB6269}" srcOrd="2" destOrd="0" presId="urn:microsoft.com/office/officeart/2018/2/layout/IconLabelList"/>
    <dgm:cxn modelId="{D898D756-EFB3-40C3-A27F-976F91852FE0}" type="presParOf" srcId="{548FF248-D2B7-41D8-B19A-1611A093A5F2}" destId="{29D544FB-E7C6-4110-9CE5-8C54A51C237C}" srcOrd="3" destOrd="0" presId="urn:microsoft.com/office/officeart/2018/2/layout/IconLabelList"/>
    <dgm:cxn modelId="{76C9327C-956C-42B2-A2F5-868E2B57D03F}" type="presParOf" srcId="{548FF248-D2B7-41D8-B19A-1611A093A5F2}" destId="{E25F802D-CF01-474A-A003-A64C59A417D7}" srcOrd="4" destOrd="0" presId="urn:microsoft.com/office/officeart/2018/2/layout/IconLabelList"/>
    <dgm:cxn modelId="{D1C700BD-8F68-4ABB-9BDA-6714AEC3069B}" type="presParOf" srcId="{E25F802D-CF01-474A-A003-A64C59A417D7}" destId="{4C1FE4BE-5087-4D30-A1D8-B8791EE456B2}" srcOrd="0" destOrd="0" presId="urn:microsoft.com/office/officeart/2018/2/layout/IconLabelList"/>
    <dgm:cxn modelId="{0497CFA8-02D3-4DAB-BABE-F1B97A10F8C4}" type="presParOf" srcId="{E25F802D-CF01-474A-A003-A64C59A417D7}" destId="{CBE5FBCB-9D98-4B43-9ED2-5919948D0B41}" srcOrd="1" destOrd="0" presId="urn:microsoft.com/office/officeart/2018/2/layout/IconLabelList"/>
    <dgm:cxn modelId="{EDDAD614-4A1A-4C32-B1BD-9018BF257D23}" type="presParOf" srcId="{E25F802D-CF01-474A-A003-A64C59A417D7}" destId="{E7E07348-1F5A-4A78-A7C5-3DE0BA9B1BE1}" srcOrd="2" destOrd="0" presId="urn:microsoft.com/office/officeart/2018/2/layout/IconLabelList"/>
    <dgm:cxn modelId="{10BA3EF6-2DD6-410A-8290-E44A40E1B4B3}" type="presParOf" srcId="{548FF248-D2B7-41D8-B19A-1611A093A5F2}" destId="{E158CAEC-D297-4509-AC60-E5ECC77AD66D}" srcOrd="5" destOrd="0" presId="urn:microsoft.com/office/officeart/2018/2/layout/IconLabelList"/>
    <dgm:cxn modelId="{2D975FCF-C95E-461E-94DB-FDD18636D694}" type="presParOf" srcId="{548FF248-D2B7-41D8-B19A-1611A093A5F2}" destId="{72878625-B859-4A40-BA3D-A9A33F69F88A}" srcOrd="6" destOrd="0" presId="urn:microsoft.com/office/officeart/2018/2/layout/IconLabelList"/>
    <dgm:cxn modelId="{8B7263EE-6D82-4BE6-B75B-44AC42E2E745}" type="presParOf" srcId="{72878625-B859-4A40-BA3D-A9A33F69F88A}" destId="{483F201A-9370-443B-A852-F1DE0F855CCC}" srcOrd="0" destOrd="0" presId="urn:microsoft.com/office/officeart/2018/2/layout/IconLabelList"/>
    <dgm:cxn modelId="{3752A71D-CF8E-4098-8E8A-891AF3F93A66}" type="presParOf" srcId="{72878625-B859-4A40-BA3D-A9A33F69F88A}" destId="{516494AE-2B4B-4C4E-9705-D21AD7BE2995}" srcOrd="1" destOrd="0" presId="urn:microsoft.com/office/officeart/2018/2/layout/IconLabelList"/>
    <dgm:cxn modelId="{1F18A293-9CB7-4BBD-A658-89CA1B481A20}" type="presParOf" srcId="{72878625-B859-4A40-BA3D-A9A33F69F88A}" destId="{5B4E34E9-D6BF-4A05-9A0C-840F03FF3C99}" srcOrd="2" destOrd="0" presId="urn:microsoft.com/office/officeart/2018/2/layout/IconLabelList"/>
    <dgm:cxn modelId="{8C86F4B2-AF5A-4A7F-944B-252CF31998DE}" type="presParOf" srcId="{548FF248-D2B7-41D8-B19A-1611A093A5F2}" destId="{49A9B10A-9CE1-4CCD-B5D9-E1FF98C8043D}" srcOrd="7" destOrd="0" presId="urn:microsoft.com/office/officeart/2018/2/layout/IconLabelList"/>
    <dgm:cxn modelId="{CBA9FCB8-4661-44EB-BBB7-63FAA3935B8E}" type="presParOf" srcId="{548FF248-D2B7-41D8-B19A-1611A093A5F2}" destId="{BBA57957-A894-4E0A-909F-4B833FC33675}" srcOrd="8" destOrd="0" presId="urn:microsoft.com/office/officeart/2018/2/layout/IconLabelList"/>
    <dgm:cxn modelId="{EB2B00F4-1073-42FC-9E96-1C284C3354E6}" type="presParOf" srcId="{BBA57957-A894-4E0A-909F-4B833FC33675}" destId="{639CFB38-8A30-406A-AD85-732F742A1155}" srcOrd="0" destOrd="0" presId="urn:microsoft.com/office/officeart/2018/2/layout/IconLabelList"/>
    <dgm:cxn modelId="{CC05C11D-A7E3-48D7-81D7-7F7AD53164DD}" type="presParOf" srcId="{BBA57957-A894-4E0A-909F-4B833FC33675}" destId="{B4E01C42-81D4-4886-98CC-0B36C4FC2833}" srcOrd="1" destOrd="0" presId="urn:microsoft.com/office/officeart/2018/2/layout/IconLabelList"/>
    <dgm:cxn modelId="{EDE1034C-9090-4FD2-987C-2F0093BB9B1D}" type="presParOf" srcId="{BBA57957-A894-4E0A-909F-4B833FC33675}" destId="{8B35CB3D-AB89-49CD-8501-9D21EDFC2DB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A3DD39-C758-4F90-BDE5-7BCE612998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AAE4A24-9174-4073-84C2-8294BB7F925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Both models show promise for autonomous detection with drones</a:t>
          </a:r>
          <a:endParaRPr lang="en-US"/>
        </a:p>
      </dgm:t>
    </dgm:pt>
    <dgm:pt modelId="{5BA7AF12-D085-49A4-88EA-1E51B1B8FB81}" type="parTrans" cxnId="{7D737B09-883B-46B8-A998-58E1CCC53BAB}">
      <dgm:prSet/>
      <dgm:spPr/>
      <dgm:t>
        <a:bodyPr/>
        <a:lstStyle/>
        <a:p>
          <a:endParaRPr lang="en-US"/>
        </a:p>
      </dgm:t>
    </dgm:pt>
    <dgm:pt modelId="{64500D11-F571-496E-A39A-FBFA1405DFA1}" type="sibTrans" cxnId="{7D737B09-883B-46B8-A998-58E1CCC53BAB}">
      <dgm:prSet phldrT="01" phldr="0"/>
      <dgm:spPr/>
      <dgm:t>
        <a:bodyPr/>
        <a:lstStyle/>
        <a:p>
          <a:endParaRPr lang="en-US"/>
        </a:p>
      </dgm:t>
    </dgm:pt>
    <dgm:pt modelId="{9CDFE476-1CF3-4FED-BBA0-E3A251A9459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Omdet-Turbo ensure precision and strong ability to understand complex prompt;</a:t>
          </a:r>
          <a:endParaRPr lang="en-US"/>
        </a:p>
      </dgm:t>
    </dgm:pt>
    <dgm:pt modelId="{CCD62F83-6467-4501-BEEE-74394C27B9BB}" type="parTrans" cxnId="{6A876CE0-5E86-4CD1-94CA-B5876AA03486}">
      <dgm:prSet/>
      <dgm:spPr/>
      <dgm:t>
        <a:bodyPr/>
        <a:lstStyle/>
        <a:p>
          <a:endParaRPr lang="en-US"/>
        </a:p>
      </dgm:t>
    </dgm:pt>
    <dgm:pt modelId="{33C0CFD0-6582-4544-A9F0-43AA4282B254}" type="sibTrans" cxnId="{6A876CE0-5E86-4CD1-94CA-B5876AA03486}">
      <dgm:prSet phldrT="02" phldr="0"/>
      <dgm:spPr/>
      <dgm:t>
        <a:bodyPr/>
        <a:lstStyle/>
        <a:p>
          <a:endParaRPr lang="en-US"/>
        </a:p>
      </dgm:t>
    </dgm:pt>
    <dgm:pt modelId="{06907639-91C7-441D-9534-8ED6DDA0713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Moondream2  offers good performance and portability; </a:t>
          </a:r>
          <a:endParaRPr lang="en-US"/>
        </a:p>
      </dgm:t>
    </dgm:pt>
    <dgm:pt modelId="{3DDB4627-6547-4223-807E-116F37568E8D}" type="parTrans" cxnId="{2017A7AB-597E-4C83-98E8-C6E01AEBF203}">
      <dgm:prSet/>
      <dgm:spPr/>
      <dgm:t>
        <a:bodyPr/>
        <a:lstStyle/>
        <a:p>
          <a:endParaRPr lang="en-US"/>
        </a:p>
      </dgm:t>
    </dgm:pt>
    <dgm:pt modelId="{5B442C92-119C-496E-8F09-6FAE185F0518}" type="sibTrans" cxnId="{2017A7AB-597E-4C83-98E8-C6E01AEBF203}">
      <dgm:prSet phldrT="03" phldr="0"/>
      <dgm:spPr/>
      <dgm:t>
        <a:bodyPr/>
        <a:lstStyle/>
        <a:p>
          <a:endParaRPr lang="en-US"/>
        </a:p>
      </dgm:t>
    </dgm:pt>
    <dgm:pt modelId="{C19D1DC1-163A-4598-A998-E05C1B8668FC}" type="pres">
      <dgm:prSet presAssocID="{6EA3DD39-C758-4F90-BDE5-7BCE612998CA}" presName="root" presStyleCnt="0">
        <dgm:presLayoutVars>
          <dgm:dir/>
          <dgm:resizeHandles val="exact"/>
        </dgm:presLayoutVars>
      </dgm:prSet>
      <dgm:spPr/>
    </dgm:pt>
    <dgm:pt modelId="{E854B6E0-AA6E-4408-9539-AD968C9994E4}" type="pres">
      <dgm:prSet presAssocID="{3AAE4A24-9174-4073-84C2-8294BB7F925C}" presName="compNode" presStyleCnt="0"/>
      <dgm:spPr/>
    </dgm:pt>
    <dgm:pt modelId="{9F931381-0C7C-41BA-936A-685BE996D346}" type="pres">
      <dgm:prSet presAssocID="{3AAE4A24-9174-4073-84C2-8294BB7F925C}" presName="bgRect" presStyleLbl="bgShp" presStyleIdx="0" presStyleCnt="3"/>
      <dgm:spPr/>
    </dgm:pt>
    <dgm:pt modelId="{99F3061B-936F-428D-A42C-8FC2209F48BE}" type="pres">
      <dgm:prSet presAssocID="{3AAE4A24-9174-4073-84C2-8294BB7F925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D86EB1D9-8B61-4FA8-8185-D987A57A1CD5}" type="pres">
      <dgm:prSet presAssocID="{3AAE4A24-9174-4073-84C2-8294BB7F925C}" presName="spaceRect" presStyleCnt="0"/>
      <dgm:spPr/>
    </dgm:pt>
    <dgm:pt modelId="{9B7F74CB-6AB9-49C7-803E-54049C329C4F}" type="pres">
      <dgm:prSet presAssocID="{3AAE4A24-9174-4073-84C2-8294BB7F925C}" presName="parTx" presStyleLbl="revTx" presStyleIdx="0" presStyleCnt="3">
        <dgm:presLayoutVars>
          <dgm:chMax val="0"/>
          <dgm:chPref val="0"/>
        </dgm:presLayoutVars>
      </dgm:prSet>
      <dgm:spPr/>
    </dgm:pt>
    <dgm:pt modelId="{95FA8487-B2CE-4E02-848A-BBED3F53DA90}" type="pres">
      <dgm:prSet presAssocID="{64500D11-F571-496E-A39A-FBFA1405DFA1}" presName="sibTrans" presStyleCnt="0"/>
      <dgm:spPr/>
    </dgm:pt>
    <dgm:pt modelId="{7F0E66D4-02C2-4131-BA47-C2D4CF26C2C5}" type="pres">
      <dgm:prSet presAssocID="{9CDFE476-1CF3-4FED-BBA0-E3A251A94590}" presName="compNode" presStyleCnt="0"/>
      <dgm:spPr/>
    </dgm:pt>
    <dgm:pt modelId="{1662B3DC-3BB4-488F-AD4A-0BB921F46038}" type="pres">
      <dgm:prSet presAssocID="{9CDFE476-1CF3-4FED-BBA0-E3A251A94590}" presName="bgRect" presStyleLbl="bgShp" presStyleIdx="1" presStyleCnt="3"/>
      <dgm:spPr/>
    </dgm:pt>
    <dgm:pt modelId="{40C7B9A1-D77A-4BD5-83F2-E120361F9DF9}" type="pres">
      <dgm:prSet presAssocID="{9CDFE476-1CF3-4FED-BBA0-E3A251A945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biettivo"/>
        </a:ext>
      </dgm:extLst>
    </dgm:pt>
    <dgm:pt modelId="{B5606BED-2CCD-443A-B8C1-69E4FA7BE98B}" type="pres">
      <dgm:prSet presAssocID="{9CDFE476-1CF3-4FED-BBA0-E3A251A94590}" presName="spaceRect" presStyleCnt="0"/>
      <dgm:spPr/>
    </dgm:pt>
    <dgm:pt modelId="{1735A9F5-A003-4E74-92DE-35DD89EE300F}" type="pres">
      <dgm:prSet presAssocID="{9CDFE476-1CF3-4FED-BBA0-E3A251A94590}" presName="parTx" presStyleLbl="revTx" presStyleIdx="1" presStyleCnt="3">
        <dgm:presLayoutVars>
          <dgm:chMax val="0"/>
          <dgm:chPref val="0"/>
        </dgm:presLayoutVars>
      </dgm:prSet>
      <dgm:spPr/>
    </dgm:pt>
    <dgm:pt modelId="{763AF89D-96F3-4281-99DB-BED7C4BC6E91}" type="pres">
      <dgm:prSet presAssocID="{33C0CFD0-6582-4544-A9F0-43AA4282B254}" presName="sibTrans" presStyleCnt="0"/>
      <dgm:spPr/>
    </dgm:pt>
    <dgm:pt modelId="{4A1788CE-63E8-4BFA-A414-45F16F76FCAD}" type="pres">
      <dgm:prSet presAssocID="{06907639-91C7-441D-9534-8ED6DDA0713E}" presName="compNode" presStyleCnt="0"/>
      <dgm:spPr/>
    </dgm:pt>
    <dgm:pt modelId="{8A7A0326-8109-4E7E-9E2E-50612E7096A1}" type="pres">
      <dgm:prSet presAssocID="{06907639-91C7-441D-9534-8ED6DDA0713E}" presName="bgRect" presStyleLbl="bgShp" presStyleIdx="2" presStyleCnt="3"/>
      <dgm:spPr/>
    </dgm:pt>
    <dgm:pt modelId="{BF240597-125D-4609-9615-E78E1AF3210D}" type="pres">
      <dgm:prSet presAssocID="{06907639-91C7-441D-9534-8ED6DDA0713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ug boat"/>
        </a:ext>
      </dgm:extLst>
    </dgm:pt>
    <dgm:pt modelId="{BC5C0E5C-E2A6-4EB2-AA05-D2E637C3674E}" type="pres">
      <dgm:prSet presAssocID="{06907639-91C7-441D-9534-8ED6DDA0713E}" presName="spaceRect" presStyleCnt="0"/>
      <dgm:spPr/>
    </dgm:pt>
    <dgm:pt modelId="{E6EB77D3-470F-4E39-A785-D2C9568CE465}" type="pres">
      <dgm:prSet presAssocID="{06907639-91C7-441D-9534-8ED6DDA0713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D737B09-883B-46B8-A998-58E1CCC53BAB}" srcId="{6EA3DD39-C758-4F90-BDE5-7BCE612998CA}" destId="{3AAE4A24-9174-4073-84C2-8294BB7F925C}" srcOrd="0" destOrd="0" parTransId="{5BA7AF12-D085-49A4-88EA-1E51B1B8FB81}" sibTransId="{64500D11-F571-496E-A39A-FBFA1405DFA1}"/>
    <dgm:cxn modelId="{C7A7E633-9B05-4CB9-B7F3-D8AD98823CE5}" type="presOf" srcId="{6EA3DD39-C758-4F90-BDE5-7BCE612998CA}" destId="{C19D1DC1-163A-4598-A998-E05C1B8668FC}" srcOrd="0" destOrd="0" presId="urn:microsoft.com/office/officeart/2018/2/layout/IconVerticalSolidList"/>
    <dgm:cxn modelId="{71FF063E-B2CA-4397-90E6-84C51BCAD99F}" type="presOf" srcId="{06907639-91C7-441D-9534-8ED6DDA0713E}" destId="{E6EB77D3-470F-4E39-A785-D2C9568CE465}" srcOrd="0" destOrd="0" presId="urn:microsoft.com/office/officeart/2018/2/layout/IconVerticalSolidList"/>
    <dgm:cxn modelId="{1164B874-9D6A-4728-ADE3-46486C017837}" type="presOf" srcId="{3AAE4A24-9174-4073-84C2-8294BB7F925C}" destId="{9B7F74CB-6AB9-49C7-803E-54049C329C4F}" srcOrd="0" destOrd="0" presId="urn:microsoft.com/office/officeart/2018/2/layout/IconVerticalSolidList"/>
    <dgm:cxn modelId="{2017A7AB-597E-4C83-98E8-C6E01AEBF203}" srcId="{6EA3DD39-C758-4F90-BDE5-7BCE612998CA}" destId="{06907639-91C7-441D-9534-8ED6DDA0713E}" srcOrd="2" destOrd="0" parTransId="{3DDB4627-6547-4223-807E-116F37568E8D}" sibTransId="{5B442C92-119C-496E-8F09-6FAE185F0518}"/>
    <dgm:cxn modelId="{280B3DCC-600E-41A1-9CE2-41798488616F}" type="presOf" srcId="{9CDFE476-1CF3-4FED-BBA0-E3A251A94590}" destId="{1735A9F5-A003-4E74-92DE-35DD89EE300F}" srcOrd="0" destOrd="0" presId="urn:microsoft.com/office/officeart/2018/2/layout/IconVerticalSolidList"/>
    <dgm:cxn modelId="{6A876CE0-5E86-4CD1-94CA-B5876AA03486}" srcId="{6EA3DD39-C758-4F90-BDE5-7BCE612998CA}" destId="{9CDFE476-1CF3-4FED-BBA0-E3A251A94590}" srcOrd="1" destOrd="0" parTransId="{CCD62F83-6467-4501-BEEE-74394C27B9BB}" sibTransId="{33C0CFD0-6582-4544-A9F0-43AA4282B254}"/>
    <dgm:cxn modelId="{8BC732D9-FA79-40B2-A003-738B2B3EFCD5}" type="presParOf" srcId="{C19D1DC1-163A-4598-A998-E05C1B8668FC}" destId="{E854B6E0-AA6E-4408-9539-AD968C9994E4}" srcOrd="0" destOrd="0" presId="urn:microsoft.com/office/officeart/2018/2/layout/IconVerticalSolidList"/>
    <dgm:cxn modelId="{1D855B95-803D-45B3-ACA9-AF482B6ACB1E}" type="presParOf" srcId="{E854B6E0-AA6E-4408-9539-AD968C9994E4}" destId="{9F931381-0C7C-41BA-936A-685BE996D346}" srcOrd="0" destOrd="0" presId="urn:microsoft.com/office/officeart/2018/2/layout/IconVerticalSolidList"/>
    <dgm:cxn modelId="{372DC081-3DCF-44FA-81EC-9CEEC93E0F76}" type="presParOf" srcId="{E854B6E0-AA6E-4408-9539-AD968C9994E4}" destId="{99F3061B-936F-428D-A42C-8FC2209F48BE}" srcOrd="1" destOrd="0" presId="urn:microsoft.com/office/officeart/2018/2/layout/IconVerticalSolidList"/>
    <dgm:cxn modelId="{F5271C9B-DCA8-44C1-B484-EC86CBB05CED}" type="presParOf" srcId="{E854B6E0-AA6E-4408-9539-AD968C9994E4}" destId="{D86EB1D9-8B61-4FA8-8185-D987A57A1CD5}" srcOrd="2" destOrd="0" presId="urn:microsoft.com/office/officeart/2018/2/layout/IconVerticalSolidList"/>
    <dgm:cxn modelId="{A65B30A1-D674-4E26-B9CB-B014B55CB56C}" type="presParOf" srcId="{E854B6E0-AA6E-4408-9539-AD968C9994E4}" destId="{9B7F74CB-6AB9-49C7-803E-54049C329C4F}" srcOrd="3" destOrd="0" presId="urn:microsoft.com/office/officeart/2018/2/layout/IconVerticalSolidList"/>
    <dgm:cxn modelId="{522AE0DD-EC6E-43B2-B9C9-DB54D5221D1A}" type="presParOf" srcId="{C19D1DC1-163A-4598-A998-E05C1B8668FC}" destId="{95FA8487-B2CE-4E02-848A-BBED3F53DA90}" srcOrd="1" destOrd="0" presId="urn:microsoft.com/office/officeart/2018/2/layout/IconVerticalSolidList"/>
    <dgm:cxn modelId="{AEA2FEA5-2F76-4C6D-B5B5-61192F896F05}" type="presParOf" srcId="{C19D1DC1-163A-4598-A998-E05C1B8668FC}" destId="{7F0E66D4-02C2-4131-BA47-C2D4CF26C2C5}" srcOrd="2" destOrd="0" presId="urn:microsoft.com/office/officeart/2018/2/layout/IconVerticalSolidList"/>
    <dgm:cxn modelId="{48FED288-96C7-4F7A-8688-9E10E2701617}" type="presParOf" srcId="{7F0E66D4-02C2-4131-BA47-C2D4CF26C2C5}" destId="{1662B3DC-3BB4-488F-AD4A-0BB921F46038}" srcOrd="0" destOrd="0" presId="urn:microsoft.com/office/officeart/2018/2/layout/IconVerticalSolidList"/>
    <dgm:cxn modelId="{B6D00A11-CCF0-42D5-AF50-A89280F753E9}" type="presParOf" srcId="{7F0E66D4-02C2-4131-BA47-C2D4CF26C2C5}" destId="{40C7B9A1-D77A-4BD5-83F2-E120361F9DF9}" srcOrd="1" destOrd="0" presId="urn:microsoft.com/office/officeart/2018/2/layout/IconVerticalSolidList"/>
    <dgm:cxn modelId="{721FAEC0-E7D6-4B22-972A-76431BC7FD2B}" type="presParOf" srcId="{7F0E66D4-02C2-4131-BA47-C2D4CF26C2C5}" destId="{B5606BED-2CCD-443A-B8C1-69E4FA7BE98B}" srcOrd="2" destOrd="0" presId="urn:microsoft.com/office/officeart/2018/2/layout/IconVerticalSolidList"/>
    <dgm:cxn modelId="{7E006E7B-76CD-40E4-A94F-08D2C763FF56}" type="presParOf" srcId="{7F0E66D4-02C2-4131-BA47-C2D4CF26C2C5}" destId="{1735A9F5-A003-4E74-92DE-35DD89EE300F}" srcOrd="3" destOrd="0" presId="urn:microsoft.com/office/officeart/2018/2/layout/IconVerticalSolidList"/>
    <dgm:cxn modelId="{324CFB76-8327-489E-91A7-78153DA225AD}" type="presParOf" srcId="{C19D1DC1-163A-4598-A998-E05C1B8668FC}" destId="{763AF89D-96F3-4281-99DB-BED7C4BC6E91}" srcOrd="3" destOrd="0" presId="urn:microsoft.com/office/officeart/2018/2/layout/IconVerticalSolidList"/>
    <dgm:cxn modelId="{62BFE86B-ECE4-4F1F-94F5-7C6158C6B6F2}" type="presParOf" srcId="{C19D1DC1-163A-4598-A998-E05C1B8668FC}" destId="{4A1788CE-63E8-4BFA-A414-45F16F76FCAD}" srcOrd="4" destOrd="0" presId="urn:microsoft.com/office/officeart/2018/2/layout/IconVerticalSolidList"/>
    <dgm:cxn modelId="{FA4904DA-F013-4E8A-A840-F8963BFBB0B5}" type="presParOf" srcId="{4A1788CE-63E8-4BFA-A414-45F16F76FCAD}" destId="{8A7A0326-8109-4E7E-9E2E-50612E7096A1}" srcOrd="0" destOrd="0" presId="urn:microsoft.com/office/officeart/2018/2/layout/IconVerticalSolidList"/>
    <dgm:cxn modelId="{26ED2F59-E36A-400E-A272-05939AB41401}" type="presParOf" srcId="{4A1788CE-63E8-4BFA-A414-45F16F76FCAD}" destId="{BF240597-125D-4609-9615-E78E1AF3210D}" srcOrd="1" destOrd="0" presId="urn:microsoft.com/office/officeart/2018/2/layout/IconVerticalSolidList"/>
    <dgm:cxn modelId="{1575D79A-7511-4713-8432-4E410AF16BBD}" type="presParOf" srcId="{4A1788CE-63E8-4BFA-A414-45F16F76FCAD}" destId="{BC5C0E5C-E2A6-4EB2-AA05-D2E637C3674E}" srcOrd="2" destOrd="0" presId="urn:microsoft.com/office/officeart/2018/2/layout/IconVerticalSolidList"/>
    <dgm:cxn modelId="{D2AC2D5D-3F15-47BF-8A60-F292B984F13E}" type="presParOf" srcId="{4A1788CE-63E8-4BFA-A414-45F16F76FCAD}" destId="{E6EB77D3-470F-4E39-A785-D2C9568CE46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975B8-D60E-49ED-84E2-C709690CDFF9}">
      <dsp:nvSpPr>
        <dsp:cNvPr id="0" name=""/>
        <dsp:cNvSpPr/>
      </dsp:nvSpPr>
      <dsp:spPr>
        <a:xfrm>
          <a:off x="929147" y="2240"/>
          <a:ext cx="2591559" cy="1554935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Late or missed Accident reports</a:t>
          </a:r>
        </a:p>
      </dsp:txBody>
      <dsp:txXfrm>
        <a:off x="929147" y="2240"/>
        <a:ext cx="2591559" cy="1554935"/>
      </dsp:txXfrm>
    </dsp:sp>
    <dsp:sp modelId="{2725578D-6021-4C8A-8887-9D5EC971628C}">
      <dsp:nvSpPr>
        <dsp:cNvPr id="0" name=""/>
        <dsp:cNvSpPr/>
      </dsp:nvSpPr>
      <dsp:spPr>
        <a:xfrm>
          <a:off x="3779862" y="2240"/>
          <a:ext cx="2591559" cy="1554935"/>
        </a:xfrm>
        <a:prstGeom prst="rect">
          <a:avLst/>
        </a:prstGeom>
        <a:solidFill>
          <a:srgbClr val="FE73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 </a:t>
          </a:r>
          <a:r>
            <a:rPr lang="en-US" sz="2500" b="1" kern="1200" dirty="0">
              <a:solidFill>
                <a:prstClr val="white"/>
              </a:solidFill>
              <a:latin typeface="Grandview Display"/>
              <a:ea typeface="+mn-ea"/>
              <a:cs typeface="+mn-cs"/>
            </a:rPr>
            <a:t>Manual calls: unclear and partial</a:t>
          </a:r>
        </a:p>
      </dsp:txBody>
      <dsp:txXfrm>
        <a:off x="3779862" y="2240"/>
        <a:ext cx="2591559" cy="1554935"/>
      </dsp:txXfrm>
    </dsp:sp>
    <dsp:sp modelId="{E3E08F50-3401-4C73-87B1-A586B282ACF4}">
      <dsp:nvSpPr>
        <dsp:cNvPr id="0" name=""/>
        <dsp:cNvSpPr/>
      </dsp:nvSpPr>
      <dsp:spPr>
        <a:xfrm>
          <a:off x="929147" y="1816332"/>
          <a:ext cx="2591559" cy="155493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prstClr val="white"/>
              </a:solidFill>
              <a:latin typeface="Grandview Display"/>
              <a:ea typeface="+mn-ea"/>
              <a:cs typeface="+mn-cs"/>
            </a:rPr>
            <a:t>Lack of key info</a:t>
          </a:r>
        </a:p>
      </dsp:txBody>
      <dsp:txXfrm>
        <a:off x="929147" y="1816332"/>
        <a:ext cx="2591559" cy="1554935"/>
      </dsp:txXfrm>
    </dsp:sp>
    <dsp:sp modelId="{02EDE845-FBF3-4D65-BCC7-A61D9780F8B8}">
      <dsp:nvSpPr>
        <dsp:cNvPr id="0" name=""/>
        <dsp:cNvSpPr/>
      </dsp:nvSpPr>
      <dsp:spPr>
        <a:xfrm>
          <a:off x="3779862" y="1816332"/>
          <a:ext cx="2591559" cy="1554935"/>
        </a:xfrm>
        <a:prstGeom prst="rect">
          <a:avLst/>
        </a:prstGeom>
        <a:solidFill>
          <a:srgbClr val="FE73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prstClr val="white"/>
              </a:solidFill>
              <a:latin typeface="Grandview Display"/>
              <a:ea typeface="+mn-ea"/>
              <a:cs typeface="+mn-cs"/>
            </a:rPr>
            <a:t>No reports in remote areas</a:t>
          </a:r>
        </a:p>
      </dsp:txBody>
      <dsp:txXfrm>
        <a:off x="3779862" y="1816332"/>
        <a:ext cx="2591559" cy="1554935"/>
      </dsp:txXfrm>
    </dsp:sp>
    <dsp:sp modelId="{4BA1AB46-9016-4805-AE06-97F027AB16FA}">
      <dsp:nvSpPr>
        <dsp:cNvPr id="0" name=""/>
        <dsp:cNvSpPr/>
      </dsp:nvSpPr>
      <dsp:spPr>
        <a:xfrm>
          <a:off x="2354505" y="3630424"/>
          <a:ext cx="2591559" cy="1554935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solidFill>
                <a:prstClr val="white"/>
              </a:solidFill>
              <a:latin typeface="Grandview Display"/>
              <a:ea typeface="+mn-ea"/>
              <a:cs typeface="+mn-cs"/>
            </a:rPr>
            <a:t>🕒</a:t>
          </a:r>
          <a:r>
            <a:rPr lang="en-US" sz="2500" b="1" kern="1200" dirty="0">
              <a:solidFill>
                <a:prstClr val="white"/>
              </a:solidFill>
              <a:latin typeface="Grandview Display"/>
              <a:ea typeface="+mn-ea"/>
              <a:cs typeface="+mn-cs"/>
            </a:rPr>
            <a:t> Increase </a:t>
          </a:r>
          <a:r>
            <a:rPr lang="it-IT" sz="2500" b="1" kern="1200" dirty="0" err="1">
              <a:solidFill>
                <a:prstClr val="white"/>
              </a:solidFill>
              <a:latin typeface="Grandview Display"/>
              <a:ea typeface="+mn-ea"/>
              <a:cs typeface="+mn-cs"/>
            </a:rPr>
            <a:t>danger</a:t>
          </a:r>
          <a:r>
            <a:rPr lang="en-US" sz="2500" b="1" kern="1200" dirty="0">
              <a:solidFill>
                <a:prstClr val="white"/>
              </a:solidFill>
              <a:latin typeface="Grandview Display"/>
              <a:ea typeface="+mn-ea"/>
              <a:cs typeface="+mn-cs"/>
            </a:rPr>
            <a:t> and delays intervention</a:t>
          </a:r>
          <a:endParaRPr lang="it-IT" sz="2500" b="1" kern="1200" dirty="0">
            <a:solidFill>
              <a:prstClr val="white"/>
            </a:solidFill>
            <a:latin typeface="Grandview Display"/>
            <a:ea typeface="+mn-ea"/>
            <a:cs typeface="+mn-cs"/>
          </a:endParaRPr>
        </a:p>
      </dsp:txBody>
      <dsp:txXfrm>
        <a:off x="2354505" y="3630424"/>
        <a:ext cx="2591559" cy="1554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96782-996E-42D0-AEDB-C0C00E47851E}">
      <dsp:nvSpPr>
        <dsp:cNvPr id="0" name=""/>
        <dsp:cNvSpPr/>
      </dsp:nvSpPr>
      <dsp:spPr>
        <a:xfrm>
          <a:off x="688601" y="359022"/>
          <a:ext cx="881155" cy="8811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6580785-70D2-436C-ACFD-865C50CE6B05}">
      <dsp:nvSpPr>
        <dsp:cNvPr id="0" name=""/>
        <dsp:cNvSpPr/>
      </dsp:nvSpPr>
      <dsp:spPr>
        <a:xfrm>
          <a:off x="150117" y="1556193"/>
          <a:ext cx="1958123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Road </a:t>
          </a:r>
          <a:r>
            <a:rPr lang="en-US" sz="2000" b="1" kern="1200" dirty="0"/>
            <a:t>accidents</a:t>
          </a:r>
          <a:r>
            <a:rPr lang="en-US" sz="1800" b="1" kern="1200" dirty="0"/>
            <a:t> need fast detection </a:t>
          </a:r>
        </a:p>
      </dsp:txBody>
      <dsp:txXfrm>
        <a:off x="150117" y="1556193"/>
        <a:ext cx="1958123" cy="832500"/>
      </dsp:txXfrm>
    </dsp:sp>
    <dsp:sp modelId="{56CCAF69-E135-44F8-915A-0007DC5769B0}">
      <dsp:nvSpPr>
        <dsp:cNvPr id="0" name=""/>
        <dsp:cNvSpPr/>
      </dsp:nvSpPr>
      <dsp:spPr>
        <a:xfrm>
          <a:off x="2989396" y="359022"/>
          <a:ext cx="881155" cy="8811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E8E3258-0581-4A08-B49C-9F7E0CDB6269}">
      <dsp:nvSpPr>
        <dsp:cNvPr id="0" name=""/>
        <dsp:cNvSpPr/>
      </dsp:nvSpPr>
      <dsp:spPr>
        <a:xfrm>
          <a:off x="2450912" y="1556193"/>
          <a:ext cx="1958123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randview Display"/>
              <a:ea typeface="+mn-ea"/>
              <a:cs typeface="+mn-cs"/>
            </a:rPr>
            <a:t>Drones provide real-time aerial views  </a:t>
          </a:r>
        </a:p>
      </dsp:txBody>
      <dsp:txXfrm>
        <a:off x="2450912" y="1556193"/>
        <a:ext cx="1958123" cy="832500"/>
      </dsp:txXfrm>
    </dsp:sp>
    <dsp:sp modelId="{4C1FE4BE-5087-4D30-A1D8-B8791EE456B2}">
      <dsp:nvSpPr>
        <dsp:cNvPr id="0" name=""/>
        <dsp:cNvSpPr/>
      </dsp:nvSpPr>
      <dsp:spPr>
        <a:xfrm>
          <a:off x="5290191" y="359022"/>
          <a:ext cx="881155" cy="8811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7E07348-1F5A-4A78-A7C5-3DE0BA9B1BE1}">
      <dsp:nvSpPr>
        <dsp:cNvPr id="0" name=""/>
        <dsp:cNvSpPr/>
      </dsp:nvSpPr>
      <dsp:spPr>
        <a:xfrm>
          <a:off x="4751707" y="1556193"/>
          <a:ext cx="1958123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randview Display"/>
              <a:ea typeface="+mn-ea"/>
              <a:cs typeface="+mn-cs"/>
            </a:rPr>
            <a:t>Classic detectors have fixed object classes  </a:t>
          </a:r>
        </a:p>
      </dsp:txBody>
      <dsp:txXfrm>
        <a:off x="4751707" y="1556193"/>
        <a:ext cx="1958123" cy="832500"/>
      </dsp:txXfrm>
    </dsp:sp>
    <dsp:sp modelId="{483F201A-9370-443B-A852-F1DE0F855CCC}">
      <dsp:nvSpPr>
        <dsp:cNvPr id="0" name=""/>
        <dsp:cNvSpPr/>
      </dsp:nvSpPr>
      <dsp:spPr>
        <a:xfrm>
          <a:off x="1838998" y="2878223"/>
          <a:ext cx="881155" cy="8811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B4E34E9-D6BF-4A05-9A0C-840F03FF3C99}">
      <dsp:nvSpPr>
        <dsp:cNvPr id="0" name=""/>
        <dsp:cNvSpPr/>
      </dsp:nvSpPr>
      <dsp:spPr>
        <a:xfrm>
          <a:off x="1300514" y="4075394"/>
          <a:ext cx="1958123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Training for every crash type isn’t scalable  </a:t>
          </a:r>
        </a:p>
      </dsp:txBody>
      <dsp:txXfrm>
        <a:off x="1300514" y="4075394"/>
        <a:ext cx="1958123" cy="832500"/>
      </dsp:txXfrm>
    </dsp:sp>
    <dsp:sp modelId="{639CFB38-8A30-406A-AD85-732F742A1155}">
      <dsp:nvSpPr>
        <dsp:cNvPr id="0" name=""/>
        <dsp:cNvSpPr/>
      </dsp:nvSpPr>
      <dsp:spPr>
        <a:xfrm>
          <a:off x="4139793" y="2878223"/>
          <a:ext cx="881155" cy="8811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B35CB3D-AB89-49CD-8501-9D21EDFC2DBF}">
      <dsp:nvSpPr>
        <dsp:cNvPr id="0" name=""/>
        <dsp:cNvSpPr/>
      </dsp:nvSpPr>
      <dsp:spPr>
        <a:xfrm>
          <a:off x="3601309" y="4075394"/>
          <a:ext cx="1958123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Zero-shot models adapt via text prompts</a:t>
          </a:r>
        </a:p>
      </dsp:txBody>
      <dsp:txXfrm>
        <a:off x="3601309" y="4075394"/>
        <a:ext cx="1958123" cy="83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931381-0C7C-41BA-936A-685BE996D346}">
      <dsp:nvSpPr>
        <dsp:cNvPr id="0" name=""/>
        <dsp:cNvSpPr/>
      </dsp:nvSpPr>
      <dsp:spPr>
        <a:xfrm>
          <a:off x="0" y="623"/>
          <a:ext cx="7216416" cy="1460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F3061B-936F-428D-A42C-8FC2209F48BE}">
      <dsp:nvSpPr>
        <dsp:cNvPr id="0" name=""/>
        <dsp:cNvSpPr/>
      </dsp:nvSpPr>
      <dsp:spPr>
        <a:xfrm>
          <a:off x="441651" y="329124"/>
          <a:ext cx="803001" cy="8030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F74CB-6AB9-49C7-803E-54049C329C4F}">
      <dsp:nvSpPr>
        <dsp:cNvPr id="0" name=""/>
        <dsp:cNvSpPr/>
      </dsp:nvSpPr>
      <dsp:spPr>
        <a:xfrm>
          <a:off x="1686304" y="623"/>
          <a:ext cx="5530111" cy="146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517" tIns="154517" rIns="154517" bIns="15451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Both models show promise for autonomous detection with drones</a:t>
          </a:r>
          <a:endParaRPr lang="en-US" sz="2500" kern="1200"/>
        </a:p>
      </dsp:txBody>
      <dsp:txXfrm>
        <a:off x="1686304" y="623"/>
        <a:ext cx="5530111" cy="1460003"/>
      </dsp:txXfrm>
    </dsp:sp>
    <dsp:sp modelId="{1662B3DC-3BB4-488F-AD4A-0BB921F46038}">
      <dsp:nvSpPr>
        <dsp:cNvPr id="0" name=""/>
        <dsp:cNvSpPr/>
      </dsp:nvSpPr>
      <dsp:spPr>
        <a:xfrm>
          <a:off x="0" y="1825628"/>
          <a:ext cx="7216416" cy="1460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C7B9A1-D77A-4BD5-83F2-E120361F9DF9}">
      <dsp:nvSpPr>
        <dsp:cNvPr id="0" name=""/>
        <dsp:cNvSpPr/>
      </dsp:nvSpPr>
      <dsp:spPr>
        <a:xfrm>
          <a:off x="441651" y="2154129"/>
          <a:ext cx="803001" cy="8030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5A9F5-A003-4E74-92DE-35DD89EE300F}">
      <dsp:nvSpPr>
        <dsp:cNvPr id="0" name=""/>
        <dsp:cNvSpPr/>
      </dsp:nvSpPr>
      <dsp:spPr>
        <a:xfrm>
          <a:off x="1686304" y="1825628"/>
          <a:ext cx="5530111" cy="146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517" tIns="154517" rIns="154517" bIns="15451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Omdet-Turbo ensure precision and strong ability to understand complex prompt;</a:t>
          </a:r>
          <a:endParaRPr lang="en-US" sz="2500" kern="1200"/>
        </a:p>
      </dsp:txBody>
      <dsp:txXfrm>
        <a:off x="1686304" y="1825628"/>
        <a:ext cx="5530111" cy="1460003"/>
      </dsp:txXfrm>
    </dsp:sp>
    <dsp:sp modelId="{8A7A0326-8109-4E7E-9E2E-50612E7096A1}">
      <dsp:nvSpPr>
        <dsp:cNvPr id="0" name=""/>
        <dsp:cNvSpPr/>
      </dsp:nvSpPr>
      <dsp:spPr>
        <a:xfrm>
          <a:off x="0" y="3650632"/>
          <a:ext cx="7216416" cy="1460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240597-125D-4609-9615-E78E1AF3210D}">
      <dsp:nvSpPr>
        <dsp:cNvPr id="0" name=""/>
        <dsp:cNvSpPr/>
      </dsp:nvSpPr>
      <dsp:spPr>
        <a:xfrm>
          <a:off x="441651" y="3979133"/>
          <a:ext cx="803001" cy="8030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EB77D3-470F-4E39-A785-D2C9568CE465}">
      <dsp:nvSpPr>
        <dsp:cNvPr id="0" name=""/>
        <dsp:cNvSpPr/>
      </dsp:nvSpPr>
      <dsp:spPr>
        <a:xfrm>
          <a:off x="1686304" y="3650632"/>
          <a:ext cx="5530111" cy="146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517" tIns="154517" rIns="154517" bIns="15451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Moondream2  offers good performance and portability; </a:t>
          </a:r>
          <a:endParaRPr lang="en-US" sz="2500" kern="1200"/>
        </a:p>
      </dsp:txBody>
      <dsp:txXfrm>
        <a:off x="1686304" y="3650632"/>
        <a:ext cx="5530111" cy="1460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CE3AB-D899-46DD-BAD7-03F94C29B9AA}" type="datetimeFigureOut">
              <a:rPr lang="it-IT" smtClean="0"/>
              <a:t>11/06/2025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7AF73-49E4-46D4-BC48-DEEACB76A3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3206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7AF73-49E4-46D4-BC48-DEEACB76A34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8951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98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68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16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57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27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4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94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30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2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48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21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91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384B326-BF19-6F6D-7B8E-B36C391D5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916" y="1335024"/>
            <a:ext cx="5573268" cy="3611880"/>
          </a:xfrm>
        </p:spPr>
        <p:txBody>
          <a:bodyPr>
            <a:noAutofit/>
          </a:bodyPr>
          <a:lstStyle/>
          <a:p>
            <a:r>
              <a:rPr lang="en-US" sz="3200" cap="all" spc="300" dirty="0">
                <a:latin typeface="Abadi" panose="020B0604020104020204" pitchFamily="34" charset="0"/>
              </a:rPr>
              <a:t>Zero-Shot Aerial Traffic Accident Detection  </a:t>
            </a:r>
            <a:br>
              <a:rPr lang="en-US" sz="3200" cap="all" spc="300" dirty="0">
                <a:latin typeface="Abadi" panose="020B0604020104020204" pitchFamily="34" charset="0"/>
              </a:rPr>
            </a:br>
            <a:r>
              <a:rPr lang="en-US" sz="3200" cap="all" spc="300" dirty="0">
                <a:latin typeface="Abadi" panose="020B0604020104020204" pitchFamily="34" charset="0"/>
              </a:rPr>
              <a:t>A Comparative Study of </a:t>
            </a:r>
            <a:r>
              <a:rPr lang="en-US" sz="3200" cap="all" spc="300" dirty="0" err="1">
                <a:latin typeface="Abadi" panose="020B0604020104020204" pitchFamily="34" charset="0"/>
              </a:rPr>
              <a:t>OmDet</a:t>
            </a:r>
            <a:r>
              <a:rPr lang="en-US" sz="3200" cap="all" spc="300" dirty="0">
                <a:latin typeface="Abadi" panose="020B0604020104020204" pitchFamily="34" charset="0"/>
              </a:rPr>
              <a:t>-Turbo and Moondream2 </a:t>
            </a:r>
            <a:endParaRPr lang="it-IT" sz="3200" cap="all" spc="300" dirty="0">
              <a:latin typeface="Abadi" panose="020B060402010402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67E76A-A5E5-0EFA-5985-57E5DE100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4670660" cy="1287887"/>
          </a:xfrm>
        </p:spPr>
        <p:txBody>
          <a:bodyPr>
            <a:normAutofit/>
          </a:bodyPr>
          <a:lstStyle/>
          <a:p>
            <a:r>
              <a:rPr lang="it-IT" i="0" dirty="0">
                <a:latin typeface="Aptos Light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Fabrizio Rosmarino University of Bari</a:t>
            </a:r>
          </a:p>
        </p:txBody>
      </p:sp>
      <p:cxnSp>
        <p:nvCxnSpPr>
          <p:cNvPr id="40" name="Straight Connector 36">
            <a:extLst>
              <a:ext uri="{FF2B5EF4-FFF2-40B4-BE49-F238E27FC236}">
                <a16:creationId xmlns:a16="http://schemas.microsoft.com/office/drawing/2014/main" id="{D132AEA7-A24A-45A9-BF8F-D0AFF34D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B9C53F29-8CFA-C1F1-1323-95EC899028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01" r="1191"/>
          <a:stretch>
            <a:fillRect/>
          </a:stretch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6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77FA85-71B1-50B8-F181-9BED3837D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it-IT" dirty="0"/>
            </a:b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800C88-0360-4A9D-356A-D86C3C719D4A}"/>
              </a:ext>
            </a:extLst>
          </p:cNvPr>
          <p:cNvSpPr txBox="1"/>
          <p:nvPr/>
        </p:nvSpPr>
        <p:spPr>
          <a:xfrm>
            <a:off x="-10457" y="29302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b="1" dirty="0">
                <a:latin typeface="+mj-lt"/>
                <a:ea typeface="+mj-ea"/>
                <a:cs typeface="+mj-cs"/>
              </a:rPr>
              <a:t>QUANTITATIVE ANALYSIS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EA9F1CF-2845-9BE0-1EAD-EC964C0BF663}"/>
              </a:ext>
            </a:extLst>
          </p:cNvPr>
          <p:cNvSpPr txBox="1"/>
          <p:nvPr/>
        </p:nvSpPr>
        <p:spPr>
          <a:xfrm>
            <a:off x="191468" y="1272971"/>
            <a:ext cx="75695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400" b="1" dirty="0">
                <a:latin typeface="+mj-lt"/>
                <a:ea typeface="+mj-ea"/>
                <a:cs typeface="+mj-cs"/>
              </a:rPr>
              <a:t>Metrics: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 err="1"/>
              <a:t>IoU</a:t>
            </a:r>
            <a:r>
              <a:rPr lang="en-US" sz="2400" b="1" dirty="0"/>
              <a:t> (Intersection over Union)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 err="1"/>
              <a:t>mAP</a:t>
            </a:r>
            <a:r>
              <a:rPr lang="en-US" sz="2800" b="1" dirty="0"/>
              <a:t> </a:t>
            </a:r>
            <a:r>
              <a:rPr lang="en-US" sz="2400" b="1" dirty="0"/>
              <a:t>(mean Average Precision)</a:t>
            </a:r>
            <a:endParaRPr lang="it-IT" sz="2400" b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E0C61F4-4AD4-52E3-D759-290572969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82" y="3581949"/>
            <a:ext cx="4544819" cy="169673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64AD93F-7241-C94D-3964-D2C2FC4A46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3" t="8631" r="7255"/>
          <a:stretch>
            <a:fillRect/>
          </a:stretch>
        </p:blipFill>
        <p:spPr>
          <a:xfrm>
            <a:off x="6584197" y="3581948"/>
            <a:ext cx="4544819" cy="169673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60B2C24-F93C-C67A-FA7F-ECF70475812B}"/>
              </a:ext>
            </a:extLst>
          </p:cNvPr>
          <p:cNvSpPr txBox="1"/>
          <p:nvPr/>
        </p:nvSpPr>
        <p:spPr>
          <a:xfrm>
            <a:off x="1353312" y="5342765"/>
            <a:ext cx="3939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Omdet</a:t>
            </a:r>
            <a:r>
              <a:rPr lang="it-IT" sz="2400" b="1" dirty="0"/>
              <a:t>-Turbo </a:t>
            </a:r>
            <a:r>
              <a:rPr lang="it-IT" sz="2400" b="1" dirty="0" err="1"/>
              <a:t>results</a:t>
            </a:r>
            <a:endParaRPr lang="it-IT" sz="24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5AE546D-97E5-D53B-8290-790B09D8A6C0}"/>
              </a:ext>
            </a:extLst>
          </p:cNvPr>
          <p:cNvSpPr txBox="1"/>
          <p:nvPr/>
        </p:nvSpPr>
        <p:spPr>
          <a:xfrm>
            <a:off x="7320796" y="5342765"/>
            <a:ext cx="3939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Moondream2 </a:t>
            </a:r>
            <a:r>
              <a:rPr lang="it-IT" sz="2400" b="1" dirty="0" err="1"/>
              <a:t>results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34403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2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27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99F845F-DD72-611D-2503-993833C2E609}"/>
              </a:ext>
            </a:extLst>
          </p:cNvPr>
          <p:cNvSpPr txBox="1"/>
          <p:nvPr/>
        </p:nvSpPr>
        <p:spPr>
          <a:xfrm>
            <a:off x="323863" y="415137"/>
            <a:ext cx="3979469" cy="4160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CONCLUSIONS	</a:t>
            </a:r>
          </a:p>
        </p:txBody>
      </p:sp>
      <p:cxnSp>
        <p:nvCxnSpPr>
          <p:cNvPr id="34" name="Straight Connector 29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asellaDiTesto 5">
            <a:extLst>
              <a:ext uri="{FF2B5EF4-FFF2-40B4-BE49-F238E27FC236}">
                <a16:creationId xmlns:a16="http://schemas.microsoft.com/office/drawing/2014/main" id="{1130607C-1079-990D-574C-236DEC9A5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0069322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8482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2A224C4-9A61-A2F4-53C0-87806AAE5D2B}"/>
              </a:ext>
            </a:extLst>
          </p:cNvPr>
          <p:cNvSpPr txBox="1"/>
          <p:nvPr/>
        </p:nvSpPr>
        <p:spPr>
          <a:xfrm>
            <a:off x="4179417" y="117043"/>
            <a:ext cx="383316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latin typeface="+mj-lt"/>
                <a:ea typeface="+mj-ea"/>
                <a:cs typeface="+mj-cs"/>
              </a:rPr>
              <a:t>FUTURE WORK</a:t>
            </a:r>
            <a:r>
              <a:rPr lang="it-IT" dirty="0"/>
              <a:t>	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90BDA02-E96D-FB34-A630-E48471C96472}"/>
              </a:ext>
            </a:extLst>
          </p:cNvPr>
          <p:cNvSpPr txBox="1"/>
          <p:nvPr/>
        </p:nvSpPr>
        <p:spPr>
          <a:xfrm>
            <a:off x="561442" y="2210831"/>
            <a:ext cx="6097218" cy="194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2800" b="1" dirty="0"/>
              <a:t>🎥 </a:t>
            </a:r>
            <a:r>
              <a:rPr lang="it-IT" sz="2800" b="1" dirty="0" err="1"/>
              <a:t>Add</a:t>
            </a:r>
            <a:r>
              <a:rPr lang="it-IT" sz="2800" b="1" dirty="0"/>
              <a:t> </a:t>
            </a:r>
            <a:r>
              <a:rPr lang="it-IT" sz="2800" b="1" dirty="0" err="1"/>
              <a:t>temporal</a:t>
            </a:r>
            <a:r>
              <a:rPr lang="it-IT" sz="2800" b="1" dirty="0"/>
              <a:t> information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2800" b="1" dirty="0"/>
              <a:t>🧠 Prompt engineering strategies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2800" b="1" dirty="0"/>
              <a:t>🔁 </a:t>
            </a:r>
            <a:r>
              <a:rPr lang="it-IT" sz="2800" b="1" dirty="0" err="1"/>
              <a:t>Hybrid</a:t>
            </a:r>
            <a:r>
              <a:rPr lang="it-IT" sz="2800" b="1" dirty="0"/>
              <a:t> </a:t>
            </a:r>
            <a:r>
              <a:rPr lang="it-IT" sz="2800" b="1" dirty="0" err="1"/>
              <a:t>detection</a:t>
            </a:r>
            <a:r>
              <a:rPr lang="it-IT" sz="2800" b="1" dirty="0"/>
              <a:t> pipeline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3565CB0-BA13-5DBA-4865-CA7BE105F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984" y="905256"/>
            <a:ext cx="5047488" cy="50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28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581C75F-87F0-41C6-B8D5-7972A43ECF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63" b="9463"/>
          <a:stretch>
            <a:fillRect/>
          </a:stretch>
        </p:blipFill>
        <p:spPr>
          <a:xfrm>
            <a:off x="2495107" y="290622"/>
            <a:ext cx="7337813" cy="656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4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4DCB6A8-6189-8936-58A5-462FF9E794F0}"/>
              </a:ext>
            </a:extLst>
          </p:cNvPr>
          <p:cNvSpPr txBox="1"/>
          <p:nvPr/>
        </p:nvSpPr>
        <p:spPr>
          <a:xfrm>
            <a:off x="307848" y="126891"/>
            <a:ext cx="11503152" cy="7847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cap="all" spc="300" dirty="0">
                <a:latin typeface="+mj-lt"/>
                <a:ea typeface="+mj-ea"/>
                <a:cs typeface="+mj-cs"/>
              </a:rPr>
              <a:t>The Problem: Detecting Road Accident</a:t>
            </a:r>
          </a:p>
        </p:txBody>
      </p:sp>
      <p:graphicFrame>
        <p:nvGraphicFramePr>
          <p:cNvPr id="5" name="CasellaDiTesto 3">
            <a:extLst>
              <a:ext uri="{FF2B5EF4-FFF2-40B4-BE49-F238E27FC236}">
                <a16:creationId xmlns:a16="http://schemas.microsoft.com/office/drawing/2014/main" id="{2C3E0DE6-6675-E356-1366-9587EC51EB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2218439"/>
              </p:ext>
            </p:extLst>
          </p:nvPr>
        </p:nvGraphicFramePr>
        <p:xfrm>
          <a:off x="14631" y="1543507"/>
          <a:ext cx="7300570" cy="5187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9076BA5B-8CFA-EAE5-9798-054745674BDE}"/>
              </a:ext>
            </a:extLst>
          </p:cNvPr>
          <p:cNvSpPr txBox="1"/>
          <p:nvPr/>
        </p:nvSpPr>
        <p:spPr>
          <a:xfrm>
            <a:off x="7527340" y="2574950"/>
            <a:ext cx="3818535" cy="124649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500" b="1" dirty="0">
                <a:solidFill>
                  <a:prstClr val="white"/>
                </a:solidFill>
                <a:latin typeface="Grandview Display"/>
              </a:rPr>
              <a:t>🛸 Drones can help — but need AI to analyze what they see</a:t>
            </a:r>
          </a:p>
        </p:txBody>
      </p:sp>
    </p:spTree>
    <p:extLst>
      <p:ext uri="{BB962C8B-B14F-4D97-AF65-F5344CB8AC3E}">
        <p14:creationId xmlns:p14="http://schemas.microsoft.com/office/powerpoint/2010/main" val="54244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4E195AF-3DCB-D8AF-A2F5-BE346BF5C62A}"/>
              </a:ext>
            </a:extLst>
          </p:cNvPr>
          <p:cNvSpPr txBox="1"/>
          <p:nvPr/>
        </p:nvSpPr>
        <p:spPr>
          <a:xfrm>
            <a:off x="5496821" y="1371600"/>
            <a:ext cx="6034187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cap="all" spc="300" dirty="0">
                <a:latin typeface="+mj-lt"/>
                <a:ea typeface="+mj-ea"/>
                <a:cs typeface="+mj-cs"/>
              </a:rPr>
              <a:t>Project Objective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1C78958-9579-0667-91BC-2457B5D6F3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67" r="-2" b="-1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E41F7B0-028A-B9FE-A4E3-35E13B3120D2}"/>
              </a:ext>
            </a:extLst>
          </p:cNvPr>
          <p:cNvSpPr txBox="1"/>
          <p:nvPr/>
        </p:nvSpPr>
        <p:spPr>
          <a:xfrm>
            <a:off x="5496821" y="2633236"/>
            <a:ext cx="6034187" cy="36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sz="2800" b="1" dirty="0"/>
              <a:t>Evaluation of the zero-shot ability of </a:t>
            </a:r>
            <a:r>
              <a:rPr lang="en-US" sz="2800" b="1" dirty="0" err="1"/>
              <a:t>OmDet</a:t>
            </a:r>
            <a:r>
              <a:rPr lang="en-US" sz="2800" b="1" dirty="0"/>
              <a:t>-Turbo and Moondream2 to detect car accidents from drone aerial images</a:t>
            </a:r>
          </a:p>
        </p:txBody>
      </p:sp>
    </p:spTree>
    <p:extLst>
      <p:ext uri="{BB962C8B-B14F-4D97-AF65-F5344CB8AC3E}">
        <p14:creationId xmlns:p14="http://schemas.microsoft.com/office/powerpoint/2010/main" val="187353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F5CDFC-8A07-B3C9-0763-4110C89D9DB6}"/>
              </a:ext>
            </a:extLst>
          </p:cNvPr>
          <p:cNvSpPr txBox="1"/>
          <p:nvPr/>
        </p:nvSpPr>
        <p:spPr>
          <a:xfrm>
            <a:off x="640080" y="1371600"/>
            <a:ext cx="3677920" cy="3919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cap="all" spc="300" dirty="0">
                <a:latin typeface="+mj-lt"/>
                <a:ea typeface="+mj-ea"/>
                <a:cs typeface="+mj-cs"/>
              </a:rPr>
              <a:t>Why Zero-shot Detection for Drones?</a:t>
            </a: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40BBF191-9CC8-4313-B1CA-8DF1A53AE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asellaDiTesto 3">
            <a:extLst>
              <a:ext uri="{FF2B5EF4-FFF2-40B4-BE49-F238E27FC236}">
                <a16:creationId xmlns:a16="http://schemas.microsoft.com/office/drawing/2014/main" id="{31ED0518-1489-F602-8860-AFFB3A5646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106336"/>
              </p:ext>
            </p:extLst>
          </p:nvPr>
        </p:nvGraphicFramePr>
        <p:xfrm>
          <a:off x="4671061" y="1031001"/>
          <a:ext cx="6859948" cy="5266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227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C3B73A0-38C3-BE6B-8EC1-E63C2A3108A5}"/>
              </a:ext>
            </a:extLst>
          </p:cNvPr>
          <p:cNvSpPr txBox="1"/>
          <p:nvPr/>
        </p:nvSpPr>
        <p:spPr>
          <a:xfrm>
            <a:off x="212142" y="56083"/>
            <a:ext cx="11192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spc="300" noProof="0" dirty="0" err="1">
                <a:latin typeface="+mj-lt"/>
                <a:ea typeface="+mj-ea"/>
                <a:cs typeface="+mj-cs"/>
              </a:rPr>
              <a:t>Omdet</a:t>
            </a:r>
            <a:r>
              <a:rPr lang="en-US" sz="3200" b="1" cap="all" spc="300" noProof="0" dirty="0">
                <a:latin typeface="+mj-lt"/>
                <a:ea typeface="+mj-ea"/>
                <a:cs typeface="+mj-cs"/>
              </a:rPr>
              <a:t>-Turbo</a:t>
            </a:r>
            <a:r>
              <a:rPr lang="en-US" sz="2000" b="1" noProof="0" dirty="0"/>
              <a:t> </a:t>
            </a:r>
            <a:r>
              <a:rPr lang="en-US" sz="3200" b="1" cap="all" spc="300" noProof="0" dirty="0">
                <a:latin typeface="+mj-lt"/>
                <a:ea typeface="+mj-ea"/>
                <a:cs typeface="+mj-cs"/>
              </a:rPr>
              <a:t>Architecture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D3962B3-EFE0-C618-F7D2-5ABE8AE5D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0" y="1103165"/>
            <a:ext cx="6824134" cy="469650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901C9E-14BB-4847-B4EC-D4E9FB3BD792}"/>
              </a:ext>
            </a:extLst>
          </p:cNvPr>
          <p:cNvSpPr txBox="1"/>
          <p:nvPr/>
        </p:nvSpPr>
        <p:spPr>
          <a:xfrm>
            <a:off x="448733" y="1026965"/>
            <a:ext cx="381846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cap="all" spc="300" noProof="0" dirty="0">
                <a:latin typeface="+mj-lt"/>
                <a:ea typeface="+mj-ea"/>
                <a:cs typeface="+mj-cs"/>
              </a:rPr>
              <a:t>Key components:</a:t>
            </a:r>
            <a:endParaRPr lang="en-US" sz="2600" b="1" noProof="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b="1" noProof="0" dirty="0"/>
              <a:t>Text Encoder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b="1" noProof="0" dirty="0"/>
              <a:t>Image backbone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b="1" noProof="0" dirty="0"/>
              <a:t>Efficient fusion head</a:t>
            </a:r>
          </a:p>
          <a:p>
            <a:endParaRPr lang="en-US" sz="2600" noProof="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F66652-8213-B979-5F9C-04815E560172}"/>
              </a:ext>
            </a:extLst>
          </p:cNvPr>
          <p:cNvSpPr txBox="1"/>
          <p:nvPr/>
        </p:nvSpPr>
        <p:spPr>
          <a:xfrm>
            <a:off x="355600" y="4242486"/>
            <a:ext cx="4373033" cy="24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cap="all" spc="300" noProof="0" dirty="0">
                <a:latin typeface="+mj-lt"/>
                <a:ea typeface="+mj-ea"/>
                <a:cs typeface="+mj-cs"/>
              </a:rPr>
              <a:t>Highlights</a:t>
            </a:r>
            <a:r>
              <a:rPr lang="en-US" sz="2600" b="1" noProof="0" dirty="0"/>
              <a:t>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b="1" noProof="0" dirty="0"/>
              <a:t>Understands</a:t>
            </a:r>
            <a:r>
              <a:rPr lang="en-US" sz="2600" noProof="0" dirty="0"/>
              <a:t> </a:t>
            </a:r>
            <a:r>
              <a:rPr lang="en-US" sz="2600" b="1" noProof="0" dirty="0"/>
              <a:t>text prompts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b="1" noProof="0" dirty="0"/>
              <a:t>Open vocabulary support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b="1" noProof="0" dirty="0"/>
              <a:t>Fast inference</a:t>
            </a:r>
          </a:p>
        </p:txBody>
      </p:sp>
    </p:spTree>
    <p:extLst>
      <p:ext uri="{BB962C8B-B14F-4D97-AF65-F5344CB8AC3E}">
        <p14:creationId xmlns:p14="http://schemas.microsoft.com/office/powerpoint/2010/main" val="559541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C165015-A3BA-5BB4-B271-9F7E10C1A565}"/>
              </a:ext>
            </a:extLst>
          </p:cNvPr>
          <p:cNvSpPr txBox="1"/>
          <p:nvPr/>
        </p:nvSpPr>
        <p:spPr>
          <a:xfrm>
            <a:off x="101600" y="67733"/>
            <a:ext cx="772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cap="all" spc="300" dirty="0">
                <a:latin typeface="+mj-lt"/>
                <a:ea typeface="+mj-ea"/>
                <a:cs typeface="+mj-cs"/>
              </a:rPr>
              <a:t>Moondream2 Architecture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E817D35-3AF3-3BE3-8C88-508A70180B2B}"/>
              </a:ext>
            </a:extLst>
          </p:cNvPr>
          <p:cNvSpPr txBox="1"/>
          <p:nvPr/>
        </p:nvSpPr>
        <p:spPr>
          <a:xfrm>
            <a:off x="626532" y="1418930"/>
            <a:ext cx="5147733" cy="241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600" b="1" cap="all" spc="300" dirty="0">
                <a:latin typeface="+mj-lt"/>
                <a:ea typeface="+mj-ea"/>
                <a:cs typeface="+mj-cs"/>
              </a:rPr>
              <a:t>Key </a:t>
            </a:r>
            <a:r>
              <a:rPr lang="it-IT" sz="2600" b="1" cap="all" spc="300" dirty="0" err="1">
                <a:latin typeface="+mj-lt"/>
                <a:ea typeface="+mj-ea"/>
                <a:cs typeface="+mj-cs"/>
              </a:rPr>
              <a:t>components</a:t>
            </a:r>
            <a:r>
              <a:rPr lang="it-IT" sz="2600" b="1" cap="all" spc="300" dirty="0">
                <a:latin typeface="+mj-lt"/>
                <a:ea typeface="+mj-ea"/>
                <a:cs typeface="+mj-cs"/>
              </a:rPr>
              <a:t>:</a:t>
            </a:r>
            <a:endParaRPr lang="it-IT" sz="26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2600" b="1" dirty="0" err="1"/>
              <a:t>SigLIP</a:t>
            </a:r>
            <a:r>
              <a:rPr lang="it-IT" sz="2600" b="1" dirty="0"/>
              <a:t> (image encoder)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2600" b="1" dirty="0"/>
              <a:t>Phi-1.5(</a:t>
            </a:r>
            <a:r>
              <a:rPr lang="it-IT" sz="2600" b="1" dirty="0" err="1"/>
              <a:t>language</a:t>
            </a:r>
            <a:r>
              <a:rPr lang="it-IT" sz="2600" b="1" dirty="0"/>
              <a:t> encoder)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2600" b="1" dirty="0"/>
              <a:t>Vision-</a:t>
            </a:r>
            <a:r>
              <a:rPr lang="it-IT" sz="2600" b="1" dirty="0" err="1"/>
              <a:t>language</a:t>
            </a:r>
            <a:r>
              <a:rPr lang="it-IT" sz="2600" b="1" dirty="0"/>
              <a:t> </a:t>
            </a:r>
            <a:r>
              <a:rPr lang="it-IT" sz="2600" b="1" dirty="0" err="1"/>
              <a:t>integration</a:t>
            </a:r>
            <a:endParaRPr lang="it-IT" sz="2600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2CC370-FCD3-5C2B-BBAB-525BBED5BCD0}"/>
              </a:ext>
            </a:extLst>
          </p:cNvPr>
          <p:cNvSpPr txBox="1"/>
          <p:nvPr/>
        </p:nvSpPr>
        <p:spPr>
          <a:xfrm>
            <a:off x="6417737" y="1418930"/>
            <a:ext cx="5359400" cy="24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cap="all" spc="300" noProof="0" dirty="0">
                <a:latin typeface="+mj-lt"/>
                <a:ea typeface="+mj-ea"/>
                <a:cs typeface="+mj-cs"/>
              </a:rPr>
              <a:t>Highlights</a:t>
            </a:r>
            <a:r>
              <a:rPr lang="en-US" sz="2600" b="1" noProof="0" dirty="0"/>
              <a:t>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b="1" noProof="0" dirty="0"/>
              <a:t>Simple text label detection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b="1" dirty="0"/>
              <a:t>Open vocabulary support</a:t>
            </a:r>
            <a:endParaRPr lang="en-US" sz="2600" b="1" noProof="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b="1" dirty="0"/>
              <a:t>Efficient on CPU / edge devices </a:t>
            </a:r>
            <a:endParaRPr lang="en-US" sz="2600" b="1" noProof="0" dirty="0"/>
          </a:p>
        </p:txBody>
      </p:sp>
    </p:spTree>
    <p:extLst>
      <p:ext uri="{BB962C8B-B14F-4D97-AF65-F5344CB8AC3E}">
        <p14:creationId xmlns:p14="http://schemas.microsoft.com/office/powerpoint/2010/main" val="216901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4C7422-E9E4-8911-AFD4-F8110E35E607}"/>
              </a:ext>
            </a:extLst>
          </p:cNvPr>
          <p:cNvSpPr txBox="1"/>
          <p:nvPr/>
        </p:nvSpPr>
        <p:spPr>
          <a:xfrm>
            <a:off x="243840" y="243483"/>
            <a:ext cx="5852160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DATASET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B0A172-71F3-DF54-3442-C6EB9B232FFF}"/>
              </a:ext>
            </a:extLst>
          </p:cNvPr>
          <p:cNvSpPr txBox="1"/>
          <p:nvPr/>
        </p:nvSpPr>
        <p:spPr>
          <a:xfrm>
            <a:off x="236220" y="1258214"/>
            <a:ext cx="6728460" cy="5356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1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q"/>
            </a:pPr>
            <a:r>
              <a:rPr lang="en-US" sz="2400" b="1" dirty="0"/>
              <a:t>Composed by </a:t>
            </a:r>
            <a:r>
              <a:rPr lang="en-US" sz="2400" b="1" i="1" dirty="0">
                <a:latin typeface="+mj-lt"/>
              </a:rPr>
              <a:t>1000</a:t>
            </a:r>
            <a:r>
              <a:rPr lang="en-US" sz="2400" b="1" dirty="0"/>
              <a:t> aerial images where:</a:t>
            </a:r>
          </a:p>
          <a:p>
            <a:pPr marL="800100" lvl="1" indent="-342900">
              <a:lnSpc>
                <a:spcPct val="11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v"/>
            </a:pPr>
            <a:r>
              <a:rPr lang="en-US" sz="2400" b="1" i="1" dirty="0"/>
              <a:t>800</a:t>
            </a:r>
            <a:r>
              <a:rPr lang="en-US" sz="2400" b="1" dirty="0"/>
              <a:t> real-world images frame</a:t>
            </a:r>
          </a:p>
          <a:p>
            <a:pPr marL="800100" lvl="1" indent="-342900">
              <a:lnSpc>
                <a:spcPct val="11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v"/>
            </a:pPr>
            <a:r>
              <a:rPr lang="en-US" sz="2400" b="1" i="1" dirty="0"/>
              <a:t>200</a:t>
            </a:r>
            <a:r>
              <a:rPr lang="en-US" sz="2400" b="1" dirty="0"/>
              <a:t> </a:t>
            </a:r>
            <a:r>
              <a:rPr lang="en-US" sz="2400" b="1" dirty="0" err="1"/>
              <a:t>syntethtic</a:t>
            </a:r>
            <a:r>
              <a:rPr lang="en-US" sz="2400" b="1" dirty="0"/>
              <a:t> scenes</a:t>
            </a: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q"/>
            </a:pPr>
            <a:endParaRPr lang="en-US" sz="2400" b="1" dirty="0"/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q"/>
            </a:pPr>
            <a:r>
              <a:rPr lang="en-US" sz="2400" b="1" dirty="0"/>
              <a:t>Image resolution standardized to </a:t>
            </a:r>
            <a:r>
              <a:rPr lang="en-US" sz="2400" b="1" i="1" dirty="0"/>
              <a:t>1280</a:t>
            </a:r>
            <a:r>
              <a:rPr lang="en-US" sz="2400" b="1" dirty="0"/>
              <a:t> x </a:t>
            </a:r>
            <a:r>
              <a:rPr lang="en-US" sz="2400" b="1" i="1" dirty="0"/>
              <a:t>720</a:t>
            </a: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q"/>
            </a:pPr>
            <a:endParaRPr lang="en-US" sz="2400" b="1" dirty="0"/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q"/>
            </a:pPr>
            <a:r>
              <a:rPr lang="en-US" sz="2400" b="1" dirty="0"/>
              <a:t>Ground Truth bounding boxes annotation in YOLO format:</a:t>
            </a:r>
          </a:p>
          <a:p>
            <a:pPr marL="800100" lvl="1" indent="-342900">
              <a:lnSpc>
                <a:spcPct val="11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v"/>
            </a:pPr>
            <a:r>
              <a:rPr lang="en-US" sz="2400" b="1" dirty="0"/>
              <a:t>One class only: </a:t>
            </a:r>
            <a:r>
              <a:rPr lang="en-US" sz="2400" b="1" i="1" dirty="0"/>
              <a:t>crashed vehicle</a:t>
            </a:r>
          </a:p>
          <a:p>
            <a:pPr marL="800100" lvl="1" indent="-342900">
              <a:lnSpc>
                <a:spcPct val="11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v"/>
            </a:pPr>
            <a:r>
              <a:rPr lang="en-US" sz="2400" b="1" i="1" dirty="0"/>
              <a:t>Normalized coords</a:t>
            </a:r>
          </a:p>
          <a:p>
            <a:pPr lvl="1">
              <a:lnSpc>
                <a:spcPct val="110000"/>
              </a:lnSpc>
              <a:spcAft>
                <a:spcPts val="600"/>
              </a:spcAft>
              <a:buSzPct val="87000"/>
            </a:pPr>
            <a:endParaRPr lang="en-US" sz="2400" b="1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D7AAE6C-D968-DBDB-F871-91189C38CD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43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4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6541EB-F895-DC47-2E75-BB94DECC4D0B}"/>
              </a:ext>
            </a:extLst>
          </p:cNvPr>
          <p:cNvSpPr txBox="1"/>
          <p:nvPr/>
        </p:nvSpPr>
        <p:spPr>
          <a:xfrm>
            <a:off x="5816600" y="1295401"/>
            <a:ext cx="6265333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🗂️ </a:t>
            </a:r>
            <a:r>
              <a:rPr lang="it-IT" sz="2800" b="1" dirty="0">
                <a:latin typeface="+mj-lt"/>
              </a:rPr>
              <a:t>Inputs</a:t>
            </a:r>
          </a:p>
          <a:p>
            <a:endParaRPr lang="it-IT" sz="24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2400" b="1" dirty="0" err="1"/>
              <a:t>OmDet</a:t>
            </a:r>
            <a:r>
              <a:rPr lang="it-IT" sz="2400" b="1" dirty="0"/>
              <a:t>-Turbo: labels and prompts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2400" b="1" dirty="0"/>
              <a:t>Moondream2: </a:t>
            </a:r>
            <a:r>
              <a:rPr lang="it-IT" sz="2400" b="1" dirty="0" err="1"/>
              <a:t>only</a:t>
            </a:r>
            <a:r>
              <a:rPr lang="it-IT" sz="2400" b="1" dirty="0"/>
              <a:t> labels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sz="2400" b="1" dirty="0"/>
          </a:p>
          <a:p>
            <a:endParaRPr lang="it-IT" sz="2400" b="1" dirty="0"/>
          </a:p>
          <a:p>
            <a:endParaRPr lang="it-IT" sz="2400" b="1" dirty="0"/>
          </a:p>
          <a:p>
            <a:r>
              <a:rPr lang="it-IT" sz="2400" b="1" dirty="0"/>
              <a:t>🔁 </a:t>
            </a:r>
            <a:r>
              <a:rPr lang="it-IT" sz="2800" b="1" dirty="0"/>
              <a:t>Output Format</a:t>
            </a:r>
          </a:p>
          <a:p>
            <a:endParaRPr lang="it-IT" sz="24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2400" b="1" dirty="0" err="1"/>
              <a:t>Predictions</a:t>
            </a:r>
            <a:r>
              <a:rPr lang="it-IT" sz="2400" b="1" dirty="0"/>
              <a:t> from </a:t>
            </a:r>
            <a:r>
              <a:rPr lang="it-IT" sz="2400" b="1" dirty="0" err="1"/>
              <a:t>both</a:t>
            </a:r>
            <a:r>
              <a:rPr lang="it-IT" sz="2400" b="1" dirty="0"/>
              <a:t> models </a:t>
            </a:r>
            <a:r>
              <a:rPr lang="it-IT" sz="2400" b="1" dirty="0" err="1"/>
              <a:t>converted</a:t>
            </a:r>
            <a:r>
              <a:rPr lang="it-IT" sz="2400" b="1" dirty="0"/>
              <a:t> to YOLO format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2400" b="1" dirty="0" err="1"/>
              <a:t>Coordinates</a:t>
            </a:r>
            <a:r>
              <a:rPr lang="it-IT" sz="2400" b="1" dirty="0"/>
              <a:t> </a:t>
            </a:r>
            <a:r>
              <a:rPr lang="it-IT" sz="2400" b="1" dirty="0" err="1"/>
              <a:t>normalized</a:t>
            </a:r>
            <a:endParaRPr lang="it-IT" sz="2400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4963EC9-DE9C-68DD-B379-A34C4BB02CC3}"/>
              </a:ext>
            </a:extLst>
          </p:cNvPr>
          <p:cNvSpPr txBox="1"/>
          <p:nvPr/>
        </p:nvSpPr>
        <p:spPr>
          <a:xfrm>
            <a:off x="59605" y="148232"/>
            <a:ext cx="11192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cap="all" spc="300" noProof="0" dirty="0">
                <a:latin typeface="+mj-lt"/>
                <a:ea typeface="+mj-ea"/>
                <a:cs typeface="+mj-cs"/>
              </a:rPr>
              <a:t>EXPERIMENTS SETUP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F4C1866-FB4E-411F-8B72-3162EBA73F3E}"/>
              </a:ext>
            </a:extLst>
          </p:cNvPr>
          <p:cNvSpPr txBox="1"/>
          <p:nvPr/>
        </p:nvSpPr>
        <p:spPr>
          <a:xfrm>
            <a:off x="347133" y="1303867"/>
            <a:ext cx="5308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🧪 </a:t>
            </a:r>
            <a:r>
              <a:rPr lang="it-IT" sz="2800" b="1" dirty="0">
                <a:latin typeface="+mj-lt"/>
              </a:rPr>
              <a:t>Testing Strategy</a:t>
            </a:r>
          </a:p>
          <a:p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2400" b="1" dirty="0"/>
              <a:t>Zero-shot  </a:t>
            </a:r>
            <a:r>
              <a:rPr lang="it-IT" sz="2400" b="1" dirty="0" err="1"/>
              <a:t>detection</a:t>
            </a:r>
            <a:r>
              <a:rPr lang="it-IT" sz="2400" b="1" dirty="0"/>
              <a:t> </a:t>
            </a:r>
            <a:r>
              <a:rPr lang="it-IT" sz="2400" b="1" dirty="0" err="1"/>
              <a:t>only</a:t>
            </a:r>
            <a:endParaRPr lang="it-IT" sz="24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2400" b="1" dirty="0"/>
              <a:t> No training or fine-tuning on the dataset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2400" b="1" dirty="0"/>
              <a:t> Same dataset, </a:t>
            </a:r>
            <a:r>
              <a:rPr lang="it-IT" sz="2400" b="1" dirty="0" err="1"/>
              <a:t>same</a:t>
            </a:r>
            <a:r>
              <a:rPr lang="it-IT" sz="2400" b="1" dirty="0"/>
              <a:t> target classes</a:t>
            </a:r>
          </a:p>
          <a:p>
            <a:endParaRPr lang="it-IT" sz="2000" b="1" dirty="0"/>
          </a:p>
          <a:p>
            <a:endParaRPr lang="it-IT" sz="2000" b="1" dirty="0"/>
          </a:p>
          <a:p>
            <a:r>
              <a:rPr lang="it-IT" sz="2000" b="1" dirty="0"/>
              <a:t>🤖  </a:t>
            </a:r>
            <a:r>
              <a:rPr lang="it-IT" sz="2800" b="1" dirty="0">
                <a:latin typeface="+mj-lt"/>
              </a:rPr>
              <a:t>Models </a:t>
            </a:r>
            <a:r>
              <a:rPr lang="it-IT" sz="2800" b="1" dirty="0" err="1">
                <a:latin typeface="+mj-lt"/>
              </a:rPr>
              <a:t>Tested</a:t>
            </a:r>
            <a:endParaRPr lang="it-IT" sz="2800" b="1" dirty="0">
              <a:latin typeface="+mj-lt"/>
            </a:endParaRPr>
          </a:p>
          <a:p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2400" b="1" dirty="0" err="1"/>
              <a:t>OmDet</a:t>
            </a:r>
            <a:r>
              <a:rPr lang="it-IT" sz="2400" b="1" dirty="0"/>
              <a:t>-Turbo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2400" b="1" dirty="0"/>
              <a:t>Moondream2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1861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9BD1E74-7385-D0CD-8F90-9D3E7296C700}"/>
              </a:ext>
            </a:extLst>
          </p:cNvPr>
          <p:cNvSpPr txBox="1"/>
          <p:nvPr/>
        </p:nvSpPr>
        <p:spPr>
          <a:xfrm>
            <a:off x="355601" y="250747"/>
            <a:ext cx="6382512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QUALITATIVE ANALYSIS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DB5636-7209-441D-A20B-2A24C54D5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6C94A6-AD9C-C02B-7FF5-22DF46B8597D}"/>
              </a:ext>
            </a:extLst>
          </p:cNvPr>
          <p:cNvSpPr txBox="1"/>
          <p:nvPr/>
        </p:nvSpPr>
        <p:spPr>
          <a:xfrm>
            <a:off x="296079" y="1196005"/>
            <a:ext cx="3835400" cy="25029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sz="3700" b="1" dirty="0">
                <a:latin typeface="+mj-lt"/>
                <a:ea typeface="+mj-ea"/>
                <a:cs typeface="+mj-cs"/>
              </a:rPr>
              <a:t>Evaluation criteria: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q"/>
            </a:pPr>
            <a:r>
              <a:rPr lang="en-US" sz="2600" b="1" dirty="0"/>
              <a:t>Spatial accuracy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q"/>
            </a:pPr>
            <a:r>
              <a:rPr lang="en-US" sz="2600" b="1" dirty="0"/>
              <a:t>Sematic consistency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q"/>
            </a:pPr>
            <a:r>
              <a:rPr lang="en-US" sz="2600" b="1" dirty="0"/>
              <a:t>Error patterns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endParaRPr lang="en-US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endParaRPr lang="en-US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endParaRPr lang="en-US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76D567D-8F4C-9258-5D0A-F8EE2900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7" r="1" b="1"/>
          <a:stretch>
            <a:fillRect/>
          </a:stretch>
        </p:blipFill>
        <p:spPr>
          <a:xfrm>
            <a:off x="7810504" y="1"/>
            <a:ext cx="4381494" cy="3429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7C10990-2827-1A3C-41C5-3380A177A7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49" t="4923" r="1716" b="308"/>
          <a:stretch>
            <a:fillRect/>
          </a:stretch>
        </p:blipFill>
        <p:spPr>
          <a:xfrm>
            <a:off x="7810504" y="3598332"/>
            <a:ext cx="4381494" cy="325966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4D48138-697E-9BFC-95AD-48100954F6F0}"/>
              </a:ext>
            </a:extLst>
          </p:cNvPr>
          <p:cNvSpPr txBox="1"/>
          <p:nvPr/>
        </p:nvSpPr>
        <p:spPr>
          <a:xfrm>
            <a:off x="4053507" y="3786354"/>
            <a:ext cx="3607054" cy="2984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SzPct val="87000"/>
            </a:pPr>
            <a:r>
              <a:rPr lang="it-IT" sz="3200" b="1" dirty="0">
                <a:latin typeface="+mj-lt"/>
                <a:ea typeface="+mj-ea"/>
                <a:cs typeface="+mj-cs"/>
              </a:rPr>
              <a:t>Moondream2: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q"/>
            </a:pPr>
            <a:r>
              <a:rPr lang="en-US" sz="2400" b="1" dirty="0"/>
              <a:t>moderate accuracy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q"/>
            </a:pPr>
            <a:r>
              <a:rPr lang="en-US" sz="2400" b="1" dirty="0"/>
              <a:t>Limited scene understanding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q"/>
            </a:pPr>
            <a:r>
              <a:rPr lang="it-IT" sz="2400" b="1" dirty="0" err="1"/>
              <a:t>Approximate</a:t>
            </a:r>
            <a:r>
              <a:rPr lang="it-IT" sz="2400" b="1" dirty="0"/>
              <a:t> and </a:t>
            </a:r>
            <a:r>
              <a:rPr lang="it-IT" sz="2400" b="1" dirty="0" err="1"/>
              <a:t>fewer</a:t>
            </a:r>
            <a:r>
              <a:rPr lang="it-IT" sz="2400" b="1" dirty="0"/>
              <a:t> </a:t>
            </a:r>
            <a:r>
              <a:rPr lang="it-IT" sz="2400" b="1" dirty="0" err="1"/>
              <a:t>detections</a:t>
            </a:r>
            <a:endParaRPr lang="it-IT" sz="24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C40EC27-35D4-AE80-B77C-B1A2301EF96E}"/>
              </a:ext>
            </a:extLst>
          </p:cNvPr>
          <p:cNvSpPr txBox="1"/>
          <p:nvPr/>
        </p:nvSpPr>
        <p:spPr>
          <a:xfrm>
            <a:off x="355601" y="3775297"/>
            <a:ext cx="3980572" cy="3082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sz="3200" b="1" dirty="0" err="1">
                <a:latin typeface="+mj-lt"/>
                <a:ea typeface="+mj-ea"/>
                <a:cs typeface="+mj-cs"/>
              </a:rPr>
              <a:t>Omdet</a:t>
            </a:r>
            <a:r>
              <a:rPr lang="en-US" sz="3200" b="1" dirty="0">
                <a:latin typeface="+mj-lt"/>
                <a:ea typeface="+mj-ea"/>
                <a:cs typeface="+mj-cs"/>
              </a:rPr>
              <a:t>-turbo: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q"/>
            </a:pPr>
            <a:r>
              <a:rPr lang="en-US" sz="2400" b="1" dirty="0"/>
              <a:t>High accuracy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q"/>
            </a:pPr>
            <a:r>
              <a:rPr lang="en-US" sz="2400" b="1" dirty="0"/>
              <a:t>Good context understanding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q"/>
            </a:pPr>
            <a:r>
              <a:rPr lang="en-US" sz="2400" b="1" dirty="0"/>
              <a:t>Occasional missed in cluttered scenes</a:t>
            </a:r>
          </a:p>
        </p:txBody>
      </p:sp>
    </p:spTree>
    <p:extLst>
      <p:ext uri="{BB962C8B-B14F-4D97-AF65-F5344CB8AC3E}">
        <p14:creationId xmlns:p14="http://schemas.microsoft.com/office/powerpoint/2010/main" val="1661866308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</TotalTime>
  <Words>363</Words>
  <Application>Microsoft Office PowerPoint</Application>
  <PresentationFormat>Widescreen</PresentationFormat>
  <Paragraphs>101</Paragraphs>
  <Slides>13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Abadi</vt:lpstr>
      <vt:lpstr>Aptos</vt:lpstr>
      <vt:lpstr>Aptos Light</vt:lpstr>
      <vt:lpstr>Arial</vt:lpstr>
      <vt:lpstr>Grandview Display</vt:lpstr>
      <vt:lpstr>Wingdings</vt:lpstr>
      <vt:lpstr>DashVTI</vt:lpstr>
      <vt:lpstr>Zero-Shot Aerial Traffic Accident Detection   A Comparative Study of OmDet-Turbo and Moondream2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 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ROSMARINO FABRIZIO</dc:creator>
  <cp:lastModifiedBy>Fabrizio Rosmarino</cp:lastModifiedBy>
  <cp:revision>12</cp:revision>
  <dcterms:created xsi:type="dcterms:W3CDTF">2025-06-04T16:54:41Z</dcterms:created>
  <dcterms:modified xsi:type="dcterms:W3CDTF">2025-06-11T18:15:17Z</dcterms:modified>
</cp:coreProperties>
</file>